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60" r:id="rId2"/>
    <p:sldId id="451" r:id="rId3"/>
    <p:sldId id="401" r:id="rId4"/>
    <p:sldId id="445" r:id="rId5"/>
    <p:sldId id="446" r:id="rId6"/>
    <p:sldId id="447" r:id="rId7"/>
    <p:sldId id="449" r:id="rId8"/>
    <p:sldId id="448" r:id="rId9"/>
    <p:sldId id="331" r:id="rId10"/>
  </p:sldIdLst>
  <p:sldSz cx="9144000" cy="6858000" type="screen4x3"/>
  <p:notesSz cx="6797675" cy="99282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Легкова Инна" initials="ЛИ" lastIdx="2" clrIdx="0">
    <p:extLst>
      <p:ext uri="{19B8F6BF-5375-455C-9EA6-DF929625EA0E}">
        <p15:presenceInfo xmlns:p15="http://schemas.microsoft.com/office/powerpoint/2012/main" userId="Легкова Инн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93"/>
    <a:srgbClr val="FF5050"/>
    <a:srgbClr val="FF3F3F"/>
    <a:srgbClr val="008080"/>
    <a:srgbClr val="009999"/>
    <a:srgbClr val="00AAE6"/>
    <a:srgbClr val="FFD1D1"/>
    <a:srgbClr val="00DBD6"/>
    <a:srgbClr val="A7FFFF"/>
    <a:srgbClr val="47C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3833" autoAdjust="0"/>
  </p:normalViewPr>
  <p:slideViewPr>
    <p:cSldViewPr snapToGrid="0">
      <p:cViewPr varScale="1">
        <p:scale>
          <a:sx n="95" d="100"/>
          <a:sy n="95" d="100"/>
        </p:scale>
        <p:origin x="55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3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BC0D993-3B3E-495D-BFC1-F21EC308FD44}" type="datetimeFigureOut">
              <a:rPr lang="ru-RU"/>
              <a:pPr>
                <a:defRPr/>
              </a:pPr>
              <a:t>06.04.2017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185FE35-00B6-4037-8768-3AB22D4DF6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627468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49D7C61-E80C-43CB-96B5-BCBDB137FD4D}" type="datetimeFigureOut">
              <a:rPr lang="ru-RU"/>
              <a:pPr>
                <a:defRPr/>
              </a:pPr>
              <a:t>06.04.2017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A11E7E4-7AEE-41AA-BB4A-24A3A9783C5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432349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E70A427-BF72-4200-AF9A-C0066044D893}" type="slidenum">
              <a:rPr lang="ru-RU" altLang="ru-RU" smtClean="0"/>
              <a:pPr>
                <a:spcBef>
                  <a:spcPct val="0"/>
                </a:spcBef>
              </a:pPr>
              <a:t>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82688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F68739B-2D18-456C-8EEC-2A6039861BF4}" type="slidenum">
              <a:rPr lang="ru-RU" altLang="ru-RU" smtClean="0"/>
              <a:pPr>
                <a:spcBef>
                  <a:spcPct val="0"/>
                </a:spcBef>
              </a:pPr>
              <a:t>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628541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F68739B-2D18-456C-8EEC-2A6039861BF4}" type="slidenum">
              <a:rPr lang="ru-RU" altLang="ru-RU" smtClean="0"/>
              <a:pPr>
                <a:spcBef>
                  <a:spcPct val="0"/>
                </a:spcBef>
              </a:pPr>
              <a:t>4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2257519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F68739B-2D18-456C-8EEC-2A6039861BF4}" type="slidenum">
              <a:rPr lang="ru-RU" altLang="ru-RU" smtClean="0"/>
              <a:pPr>
                <a:spcBef>
                  <a:spcPct val="0"/>
                </a:spcBef>
              </a:pPr>
              <a:t>5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7748793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F68739B-2D18-456C-8EEC-2A6039861BF4}" type="slidenum">
              <a:rPr lang="ru-RU" altLang="ru-RU" smtClean="0"/>
              <a:pPr>
                <a:spcBef>
                  <a:spcPct val="0"/>
                </a:spcBef>
              </a:pPr>
              <a:t>6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819179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F68739B-2D18-456C-8EEC-2A6039861BF4}" type="slidenum">
              <a:rPr lang="ru-RU" altLang="ru-RU" smtClean="0"/>
              <a:pPr>
                <a:spcBef>
                  <a:spcPct val="0"/>
                </a:spcBef>
              </a:pPr>
              <a:t>7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0185099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F68739B-2D18-456C-8EEC-2A6039861BF4}" type="slidenum">
              <a:rPr lang="ru-RU" altLang="ru-RU" smtClean="0"/>
              <a:pPr>
                <a:spcBef>
                  <a:spcPct val="0"/>
                </a:spcBef>
              </a:pPr>
              <a:t>8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4420587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870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368C9DD-5626-4E8F-A577-45A331CAF2A3}" type="slidenum">
              <a:rPr lang="ru-RU" altLang="ru-RU" smtClean="0"/>
              <a:pPr>
                <a:spcBef>
                  <a:spcPct val="0"/>
                </a:spcBef>
              </a:pPr>
              <a:t>9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008570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ABF8F-67B6-4CF4-B93A-A9F76747AE20}" type="datetime1">
              <a:rPr lang="ru-RU"/>
              <a:pPr>
                <a:defRPr/>
              </a:pPr>
              <a:t>06.04.2017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FAAE0-8E5F-44DC-834C-5BA27BD318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14107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EEE7E-5B41-4FC3-97BB-11F71064A3E5}" type="datetime1">
              <a:rPr lang="ru-RU"/>
              <a:pPr>
                <a:defRPr/>
              </a:pPr>
              <a:t>06.04.2017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408D0-41F2-482A-B17A-0B462EE62CC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97444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B8FDE-B8FE-415E-AA0F-B04005A4DDFA}" type="datetime1">
              <a:rPr lang="ru-RU"/>
              <a:pPr>
                <a:defRPr/>
              </a:pPr>
              <a:t>06.04.2017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17C4F-0C70-41D0-A543-871174B99A9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21729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AEEF4-3DFA-412A-A20C-E266103500EC}" type="datetime1">
              <a:rPr lang="ru-RU"/>
              <a:pPr>
                <a:defRPr/>
              </a:pPr>
              <a:t>06.04.2017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C1702-5165-427E-8CD6-0627CF1C3BB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45147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B4A8C-F874-4F15-9D52-F5180D6D0D32}" type="datetime1">
              <a:rPr lang="ru-RU"/>
              <a:pPr>
                <a:defRPr/>
              </a:pPr>
              <a:t>06.04.2017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F7995-47AE-4B37-9361-B8E03588D6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92388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4EB253-69D3-4D0A-B94F-E5D2E67ED1DE}" type="datetime1">
              <a:rPr lang="ru-RU"/>
              <a:pPr>
                <a:defRPr/>
              </a:pPr>
              <a:t>06.04.2017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AD464-1779-44C5-BB1E-5219E4CC236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8733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B294E-AF78-4C2A-8A22-F0300AA3BA4C}" type="datetime1">
              <a:rPr lang="ru-RU"/>
              <a:pPr>
                <a:defRPr/>
              </a:pPr>
              <a:t>06.04.2017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5BE669-51D4-466A-A0AE-6040654B5C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14905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28892-8D5F-4529-BB4B-82EB87360282}" type="datetime1">
              <a:rPr lang="ru-RU"/>
              <a:pPr>
                <a:defRPr/>
              </a:pPr>
              <a:t>06.04.2017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713A9-F543-4617-8E9E-4F214789A29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4537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C7F6-9C79-4132-8CA5-41DEF3BBC78D}" type="datetime1">
              <a:rPr lang="ru-RU"/>
              <a:pPr>
                <a:defRPr/>
              </a:pPr>
              <a:t>06.04.2017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24DCA-37C2-4F7C-BAE2-851BFB12772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9785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00934-2EED-4B2E-B42D-0E10327E0681}" type="datetime1">
              <a:rPr lang="ru-RU"/>
              <a:pPr>
                <a:defRPr/>
              </a:pPr>
              <a:t>06.04.2017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7D6F2-BFEF-4A17-B1E0-49CFFEF9584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36173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AE7D4-DAE1-4828-A7DB-02AD15D791F9}" type="datetime1">
              <a:rPr lang="ru-RU"/>
              <a:pPr>
                <a:defRPr/>
              </a:pPr>
              <a:t>06.04.2017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CA257-DBB6-4AF3-BF73-A3B839BC630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11987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574F56-BDDA-4121-8CD6-C50AAC271BDD}" type="datetime1">
              <a:rPr lang="ru-RU"/>
              <a:pPr>
                <a:defRPr/>
              </a:pPr>
              <a:t>06.04.2017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80773E5-00FE-4104-9B26-66283309E1F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612546"/>
            <a:ext cx="9147175" cy="1754188"/>
          </a:xfrm>
          <a:prstGeom prst="rect">
            <a:avLst/>
          </a:prstGeom>
          <a:noFill/>
          <a:effectLst/>
        </p:spPr>
        <p:txBody>
          <a:bodyPr tIns="108000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Порядок подключения медицинских организаций к ПК «МАПОМС», обновления программной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платформы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«1С» 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и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работы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в «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Личном кабинете МО» операторов медицинских организаций</a:t>
            </a:r>
            <a:endParaRPr lang="en-US" altLang="ru-RU" sz="2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101" name="TextBox 7"/>
          <p:cNvSpPr txBox="1">
            <a:spLocks noChangeArrowheads="1"/>
          </p:cNvSpPr>
          <p:nvPr/>
        </p:nvSpPr>
        <p:spPr bwMode="auto">
          <a:xfrm>
            <a:off x="4818736" y="4935246"/>
            <a:ext cx="4325264" cy="86177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b="1" dirty="0"/>
              <a:t>Гавриленко Константин Валентинович</a:t>
            </a:r>
          </a:p>
          <a:p>
            <a:pPr eaLnBrk="1" hangingPunct="1">
              <a:defRPr/>
            </a:pPr>
            <a:r>
              <a:rPr lang="ru-RU" altLang="ru-RU" sz="1600" b="1" dirty="0"/>
              <a:t>начальник управления </a:t>
            </a:r>
            <a:r>
              <a:rPr lang="ru-RU" altLang="ru-RU" sz="1600" b="1" dirty="0" smtClean="0"/>
              <a:t>информационно- </a:t>
            </a:r>
            <a:r>
              <a:rPr lang="ru-RU" altLang="ru-RU" sz="1600" b="1" dirty="0"/>
              <a:t>аналитических технологий ТФОМС СК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1" b="11933"/>
          <a:stretch/>
        </p:blipFill>
        <p:spPr>
          <a:xfrm>
            <a:off x="-1" y="1"/>
            <a:ext cx="9143187" cy="24599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55"/>
          <a:stretch/>
        </p:blipFill>
        <p:spPr>
          <a:xfrm>
            <a:off x="-4642" y="6066796"/>
            <a:ext cx="9148642" cy="7909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33"/>
            <a:ext cx="9145272" cy="1279104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1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55621" y="333646"/>
            <a:ext cx="6834029" cy="3466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  <a:defRPr/>
            </a:pPr>
            <a:r>
              <a:rPr lang="ru-RU" sz="2400" dirty="0" smtClean="0">
                <a:solidFill>
                  <a:schemeClr val="bg1"/>
                </a:solidFill>
              </a:rPr>
              <a:t>Обновление </a:t>
            </a:r>
            <a:r>
              <a:rPr lang="ru-RU" sz="2400" dirty="0" smtClean="0">
                <a:solidFill>
                  <a:schemeClr val="bg1"/>
                </a:solidFill>
              </a:rPr>
              <a:t>программной платформы «1С» 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5" y="1169079"/>
            <a:ext cx="1751509" cy="17515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49253" y="1404476"/>
            <a:ext cx="736278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Тонкий клиент</a:t>
            </a:r>
            <a:r>
              <a:rPr lang="ru-RU" dirty="0"/>
              <a:t> - это одно из </a:t>
            </a:r>
            <a:r>
              <a:rPr lang="ru-RU" sz="2000" b="1" dirty="0">
                <a:solidFill>
                  <a:srgbClr val="0070C0"/>
                </a:solidFill>
              </a:rPr>
              <a:t>клиентских приложений системы 1С:Предприятие 8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операционной системе </a:t>
            </a:r>
            <a:r>
              <a:rPr lang="ru-RU" dirty="0" err="1"/>
              <a:t>Windows</a:t>
            </a:r>
            <a:r>
              <a:rPr lang="ru-RU" dirty="0"/>
              <a:t> исполняемый файл этого </a:t>
            </a:r>
            <a:endParaRPr lang="ru-RU" dirty="0" smtClean="0"/>
          </a:p>
          <a:p>
            <a:r>
              <a:rPr lang="ru-RU" dirty="0" smtClean="0"/>
              <a:t>приложения </a:t>
            </a:r>
            <a:r>
              <a:rPr lang="ru-RU" dirty="0"/>
              <a:t>- </a:t>
            </a:r>
            <a:r>
              <a:rPr lang="ru-RU" sz="2000" b="1" dirty="0">
                <a:solidFill>
                  <a:srgbClr val="0070C0"/>
                </a:solidFill>
              </a:rPr>
              <a:t>1cv8c.exe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49253" y="3179887"/>
            <a:ext cx="68547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3F3F"/>
                </a:solidFill>
              </a:rPr>
              <a:t>СКАЧАТЬ !</a:t>
            </a:r>
          </a:p>
          <a:p>
            <a:r>
              <a:rPr lang="ru-RU" dirty="0"/>
              <a:t>«1С:Предприятие 8. Тонкий клиент. Версия платформы 8.3.9.2170 от 03.02.2017</a:t>
            </a:r>
            <a:r>
              <a:rPr lang="ru-RU" dirty="0" smtClean="0"/>
              <a:t>» (</a:t>
            </a:r>
            <a:r>
              <a:rPr lang="ru-RU" b="1" dirty="0" smtClean="0">
                <a:solidFill>
                  <a:srgbClr val="0070C0"/>
                </a:solidFill>
              </a:rPr>
              <a:t>http</a:t>
            </a:r>
            <a:r>
              <a:rPr lang="ru-RU" b="1" dirty="0">
                <a:solidFill>
                  <a:srgbClr val="0070C0"/>
                </a:solidFill>
              </a:rPr>
              <a:t>://online.1c.ru/catalog/free/23494140</a:t>
            </a:r>
            <a:r>
              <a:rPr lang="ru-RU" b="1" dirty="0">
                <a:solidFill>
                  <a:srgbClr val="0070C0"/>
                </a:solidFill>
              </a:rPr>
              <a:t>/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749253" y="4696493"/>
            <a:ext cx="71435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Необходимо наличие свободных  клиентских лицензий </a:t>
            </a:r>
            <a:r>
              <a:rPr lang="ru-RU" b="1" dirty="0">
                <a:solidFill>
                  <a:srgbClr val="0070C0"/>
                </a:solidFill>
              </a:rPr>
              <a:t>«1С:Предприятия 8». </a:t>
            </a:r>
          </a:p>
          <a:p>
            <a:r>
              <a:rPr lang="ru-RU" dirty="0"/>
              <a:t>На рабочем месте оператора должно быть установлено приложение </a:t>
            </a:r>
            <a:r>
              <a:rPr lang="ru-RU" b="1" dirty="0">
                <a:solidFill>
                  <a:srgbClr val="0070C0"/>
                </a:solidFill>
              </a:rPr>
              <a:t>ViPNet </a:t>
            </a:r>
            <a:r>
              <a:rPr lang="ru-RU" b="1" dirty="0" err="1">
                <a:solidFill>
                  <a:srgbClr val="0070C0"/>
                </a:solidFill>
              </a:rPr>
              <a:t>Client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84" y="3179887"/>
            <a:ext cx="1326169" cy="110901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50" y="4548204"/>
            <a:ext cx="539697" cy="1321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871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Прямоугольник 11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</a:rPr>
              <a:t>2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985172" y="125731"/>
            <a:ext cx="7500460" cy="776836"/>
          </a:xfrm>
          <a:prstGeom prst="rect">
            <a:avLst/>
          </a:prstGeom>
          <a:noFill/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 sz="2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 smtClean="0">
                <a:solidFill>
                  <a:schemeClr val="bg1"/>
                </a:solidFill>
                <a:latin typeface="+mn-lt"/>
              </a:rPr>
              <a:t>Добавление информационной базы</a:t>
            </a:r>
            <a:endParaRPr lang="ru-RU" sz="24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7" name="Рисунок 1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pic>
        <p:nvPicPr>
          <p:cNvPr id="1026" name="Рисунок 19" descr="C:\Users\Шумакова_ИА\AppData\Local\Microsoft\Windows\Temporary Internet Files\Content.Word\Новый рисунок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992" y="1404835"/>
            <a:ext cx="5159420" cy="4898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1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Прямоугольник 11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</a:rPr>
              <a:t>2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985172" y="125731"/>
            <a:ext cx="7500460" cy="776836"/>
          </a:xfrm>
          <a:prstGeom prst="rect">
            <a:avLst/>
          </a:prstGeom>
          <a:noFill/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 sz="2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 smtClean="0">
                <a:solidFill>
                  <a:schemeClr val="bg1"/>
                </a:solidFill>
                <a:latin typeface="+mn-lt"/>
              </a:rPr>
              <a:t>Настройки подключения к Информационной базе</a:t>
            </a:r>
            <a:endParaRPr lang="ru-RU" sz="24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7" name="Рисунок 1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878" y="1369938"/>
            <a:ext cx="4173048" cy="39925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74294" y="5615649"/>
            <a:ext cx="765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http</a:t>
            </a:r>
            <a:r>
              <a:rPr lang="ru-RU" sz="2000" b="1" dirty="0"/>
              <a:t>://</a:t>
            </a:r>
            <a:r>
              <a:rPr lang="en-US" sz="2000" b="1" dirty="0"/>
              <a:t>x</a:t>
            </a:r>
            <a:r>
              <a:rPr lang="ru-RU" sz="2000" b="1" dirty="0"/>
              <a:t>.</a:t>
            </a:r>
            <a:r>
              <a:rPr lang="en-US" sz="2000" b="1" dirty="0"/>
              <a:t>x</a:t>
            </a:r>
            <a:r>
              <a:rPr lang="ru-RU" sz="2000" b="1" dirty="0"/>
              <a:t>.</a:t>
            </a:r>
            <a:r>
              <a:rPr lang="en-US" sz="2000" b="1" dirty="0"/>
              <a:t>x</a:t>
            </a:r>
            <a:r>
              <a:rPr lang="ru-RU" sz="2000" b="1" dirty="0"/>
              <a:t>.</a:t>
            </a:r>
            <a:r>
              <a:rPr lang="en-US" sz="2000" b="1" dirty="0"/>
              <a:t>x</a:t>
            </a:r>
            <a:r>
              <a:rPr lang="ru-RU" sz="2000" b="1" dirty="0"/>
              <a:t>/</a:t>
            </a:r>
            <a:r>
              <a:rPr lang="en-US" sz="2000" b="1" dirty="0" err="1"/>
              <a:t>mapoms</a:t>
            </a:r>
            <a:r>
              <a:rPr lang="ru-RU" b="1" dirty="0"/>
              <a:t>, где </a:t>
            </a:r>
            <a:r>
              <a:rPr lang="ru-RU" sz="2000" b="1" dirty="0" err="1"/>
              <a:t>x.x.x.x</a:t>
            </a:r>
            <a:r>
              <a:rPr lang="ru-RU" b="1" dirty="0"/>
              <a:t> – виртуальный IP -адрес сервера ИБ. 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44980" y="5505121"/>
            <a:ext cx="7706652" cy="644474"/>
          </a:xfrm>
          <a:prstGeom prst="roundRect">
            <a:avLst/>
          </a:prstGeom>
          <a:noFill/>
          <a:ln w="25400">
            <a:solidFill>
              <a:srgbClr val="FF93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" name="Группа 7"/>
          <p:cNvGrpSpPr/>
          <p:nvPr/>
        </p:nvGrpSpPr>
        <p:grpSpPr>
          <a:xfrm>
            <a:off x="656980" y="5145797"/>
            <a:ext cx="576000" cy="576000"/>
            <a:chOff x="656980" y="5145797"/>
            <a:chExt cx="576000" cy="576000"/>
          </a:xfrm>
        </p:grpSpPr>
        <p:sp>
          <p:nvSpPr>
            <p:cNvPr id="6" name="Овал 5"/>
            <p:cNvSpPr/>
            <p:nvPr/>
          </p:nvSpPr>
          <p:spPr>
            <a:xfrm>
              <a:off x="656980" y="5145797"/>
              <a:ext cx="576000" cy="57600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FF93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385" y="5211477"/>
              <a:ext cx="444640" cy="4446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0348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Прямоугольник 11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</a:rPr>
              <a:t>2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985172" y="125730"/>
            <a:ext cx="7500460" cy="925741"/>
          </a:xfrm>
          <a:prstGeom prst="rect">
            <a:avLst/>
          </a:prstGeom>
          <a:noFill/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 sz="2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 smtClean="0">
                <a:solidFill>
                  <a:schemeClr val="bg1"/>
                </a:solidFill>
                <a:latin typeface="+mn-lt"/>
              </a:rPr>
              <a:t>Виртуальный </a:t>
            </a:r>
            <a:r>
              <a:rPr lang="en-US" sz="2400" dirty="0" smtClean="0">
                <a:solidFill>
                  <a:schemeClr val="bg1"/>
                </a:solidFill>
                <a:latin typeface="+mn-lt"/>
              </a:rPr>
              <a:t>IP </a:t>
            </a:r>
            <a:r>
              <a:rPr lang="ru-RU" sz="2400" dirty="0" smtClean="0">
                <a:solidFill>
                  <a:schemeClr val="bg1"/>
                </a:solidFill>
                <a:latin typeface="+mn-lt"/>
              </a:rPr>
              <a:t>–адрес  </a:t>
            </a:r>
            <a:r>
              <a:rPr lang="ru-RU" sz="2400" dirty="0" smtClean="0">
                <a:solidFill>
                  <a:schemeClr val="bg1"/>
                </a:solidFill>
                <a:latin typeface="+mn-lt"/>
              </a:rPr>
              <a:t>информационной </a:t>
            </a:r>
            <a:r>
              <a:rPr lang="ru-RU" sz="2400" dirty="0" smtClean="0">
                <a:solidFill>
                  <a:schemeClr val="bg1"/>
                </a:solidFill>
                <a:latin typeface="+mn-lt"/>
              </a:rPr>
              <a:t>базы в приложении </a:t>
            </a:r>
            <a:r>
              <a:rPr lang="en-US" sz="2400" dirty="0" err="1" smtClean="0">
                <a:solidFill>
                  <a:schemeClr val="bg1"/>
                </a:solidFill>
                <a:latin typeface="+mn-lt"/>
              </a:rPr>
              <a:t>ViPNet</a:t>
            </a:r>
            <a:r>
              <a:rPr lang="en-US" sz="24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+mn-lt"/>
              </a:rPr>
              <a:t>Монитор</a:t>
            </a:r>
            <a:endParaRPr lang="ru-RU" sz="24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7" name="Рисунок 1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15380" y="5779621"/>
            <a:ext cx="7370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 Узнать виртуальный </a:t>
            </a:r>
            <a:r>
              <a:rPr lang="ru-RU" b="1" dirty="0"/>
              <a:t>IP </a:t>
            </a:r>
            <a:r>
              <a:rPr lang="ru-RU" b="1" dirty="0" smtClean="0"/>
              <a:t>- адрес </a:t>
            </a:r>
            <a:r>
              <a:rPr lang="ru-RU" b="1" dirty="0"/>
              <a:t>сервера </a:t>
            </a:r>
            <a:r>
              <a:rPr lang="ru-RU" b="1" dirty="0" smtClean="0"/>
              <a:t>ИБ можно в приложении </a:t>
            </a:r>
            <a:endParaRPr lang="ru-RU" b="1" dirty="0" smtClean="0"/>
          </a:p>
          <a:p>
            <a:pPr algn="ctr"/>
            <a:r>
              <a:rPr lang="ru-RU" b="1" dirty="0" smtClean="0"/>
              <a:t>ViPNet Монитор узел </a:t>
            </a:r>
            <a:r>
              <a:rPr lang="ru-RU" b="1" dirty="0"/>
              <a:t>26(</a:t>
            </a:r>
            <a:r>
              <a:rPr lang="ru-RU" b="1" dirty="0" err="1"/>
              <a:t>СкТФОМС</a:t>
            </a:r>
            <a:r>
              <a:rPr lang="ru-RU" b="1" dirty="0"/>
              <a:t>), Координатор</a:t>
            </a:r>
            <a:r>
              <a:rPr lang="ru-RU" b="1" dirty="0" smtClean="0"/>
              <a:t> </a:t>
            </a:r>
            <a:endParaRPr lang="ru-RU" dirty="0"/>
          </a:p>
        </p:txBody>
      </p:sp>
      <p:pic>
        <p:nvPicPr>
          <p:cNvPr id="3074" name="Рисунок 20" descr="C:\Users\Шумакова_ИА\AppData\Local\Microsoft\Windows\Temporary Internet Files\Content.Word\Новый рисунок (19)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670" y="1353940"/>
            <a:ext cx="5269463" cy="4195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1402832" y="5651170"/>
            <a:ext cx="6806671" cy="923330"/>
          </a:xfrm>
          <a:prstGeom prst="roundRect">
            <a:avLst/>
          </a:prstGeom>
          <a:noFill/>
          <a:ln w="25400">
            <a:solidFill>
              <a:srgbClr val="FF93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1126703" y="5312191"/>
            <a:ext cx="576000" cy="576000"/>
            <a:chOff x="656980" y="5145797"/>
            <a:chExt cx="576000" cy="576000"/>
          </a:xfrm>
        </p:grpSpPr>
        <p:sp>
          <p:nvSpPr>
            <p:cNvPr id="10" name="Овал 9"/>
            <p:cNvSpPr/>
            <p:nvPr/>
          </p:nvSpPr>
          <p:spPr>
            <a:xfrm>
              <a:off x="656980" y="5145797"/>
              <a:ext cx="576000" cy="57600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FF93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385" y="5211477"/>
              <a:ext cx="444640" cy="4446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62194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Прямоугольник 11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</a:rPr>
              <a:t>2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985172" y="125731"/>
            <a:ext cx="7500460" cy="776836"/>
          </a:xfrm>
          <a:prstGeom prst="rect">
            <a:avLst/>
          </a:prstGeom>
          <a:noFill/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 sz="2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 smtClean="0">
                <a:solidFill>
                  <a:schemeClr val="bg1"/>
                </a:solidFill>
                <a:latin typeface="+mn-lt"/>
              </a:rPr>
              <a:t>Параметры загрузки и запуска Информационной базы</a:t>
            </a:r>
            <a:endParaRPr lang="ru-RU" sz="24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7" name="Рисунок 1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86228" y="5455475"/>
            <a:ext cx="66398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Параметры загрузки и запуска  устанавливаются по умолчанию</a:t>
            </a:r>
            <a:endParaRPr lang="ru-RU" dirty="0"/>
          </a:p>
          <a:p>
            <a:endParaRPr lang="ru-RU" dirty="0"/>
          </a:p>
        </p:txBody>
      </p:sp>
      <p:pic>
        <p:nvPicPr>
          <p:cNvPr id="4098" name="Picture 2" descr="VipNet_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214" y="1508637"/>
            <a:ext cx="3762375" cy="3571875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18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1402833" y="5265392"/>
            <a:ext cx="6806671" cy="763613"/>
          </a:xfrm>
          <a:prstGeom prst="roundRect">
            <a:avLst/>
          </a:prstGeom>
          <a:noFill/>
          <a:ln w="25400">
            <a:solidFill>
              <a:srgbClr val="FF93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1114829" y="4909619"/>
            <a:ext cx="576000" cy="576000"/>
            <a:chOff x="656980" y="5145797"/>
            <a:chExt cx="576000" cy="576000"/>
          </a:xfrm>
        </p:grpSpPr>
        <p:sp>
          <p:nvSpPr>
            <p:cNvPr id="10" name="Овал 9"/>
            <p:cNvSpPr/>
            <p:nvPr/>
          </p:nvSpPr>
          <p:spPr>
            <a:xfrm>
              <a:off x="656980" y="5145797"/>
              <a:ext cx="576000" cy="57600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FF93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385" y="5211477"/>
              <a:ext cx="444640" cy="4446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5533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Прямоугольник 11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</a:rPr>
              <a:t>2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985172" y="151858"/>
            <a:ext cx="7500460" cy="776836"/>
          </a:xfrm>
          <a:prstGeom prst="rect">
            <a:avLst/>
          </a:prstGeom>
          <a:noFill/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 sz="2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2000" dirty="0" smtClean="0">
                <a:solidFill>
                  <a:schemeClr val="bg1"/>
                </a:solidFill>
                <a:latin typeface="+mn-lt"/>
              </a:rPr>
              <a:t>Особенности подключения к «Личному кабинету МО»  ПК «МАПОМС» через ведомственную защищенную сеть передачи данных в сфере здравоохранения </a:t>
            </a:r>
            <a:r>
              <a:rPr lang="ru-RU" sz="2000" dirty="0" smtClean="0">
                <a:solidFill>
                  <a:schemeClr val="bg1"/>
                </a:solidFill>
                <a:latin typeface="+mn-lt"/>
              </a:rPr>
              <a:t>Ставропольского </a:t>
            </a:r>
            <a:r>
              <a:rPr lang="ru-RU" sz="2000" dirty="0" smtClean="0">
                <a:solidFill>
                  <a:schemeClr val="bg1"/>
                </a:solidFill>
                <a:latin typeface="+mn-lt"/>
              </a:rPr>
              <a:t>края </a:t>
            </a:r>
            <a:endParaRPr lang="ru-RU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7" name="Рисунок 1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87332" y="2092778"/>
            <a:ext cx="6954736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</a:rPr>
              <a:t>Для </a:t>
            </a:r>
            <a:r>
              <a:rPr lang="ru-RU" sz="2000" b="1" dirty="0" smtClean="0">
                <a:solidFill>
                  <a:srgbClr val="0070C0"/>
                </a:solidFill>
              </a:rPr>
              <a:t>корректной работы </a:t>
            </a:r>
            <a:r>
              <a:rPr lang="ru-RU" sz="2000" dirty="0"/>
              <a:t>ВЗСПДЗ СК необходимо прописать статический маршрут командой </a:t>
            </a:r>
            <a:endParaRPr lang="ru-RU" sz="2000" dirty="0" smtClean="0"/>
          </a:p>
          <a:p>
            <a:r>
              <a:rPr lang="ru-RU" sz="2400" dirty="0" smtClean="0">
                <a:solidFill>
                  <a:srgbClr val="0070C0"/>
                </a:solidFill>
              </a:rPr>
              <a:t>«</a:t>
            </a:r>
            <a:r>
              <a:rPr lang="ru-RU" sz="2400" b="1" i="1" dirty="0" err="1">
                <a:solidFill>
                  <a:srgbClr val="0070C0"/>
                </a:solidFill>
              </a:rPr>
              <a:t>route</a:t>
            </a:r>
            <a:r>
              <a:rPr lang="ru-RU" sz="2400" b="1" i="1" dirty="0">
                <a:solidFill>
                  <a:srgbClr val="0070C0"/>
                </a:solidFill>
              </a:rPr>
              <a:t> -p </a:t>
            </a:r>
            <a:r>
              <a:rPr lang="ru-RU" sz="2400" b="1" i="1" dirty="0" err="1">
                <a:solidFill>
                  <a:srgbClr val="0070C0"/>
                </a:solidFill>
              </a:rPr>
              <a:t>add</a:t>
            </a:r>
            <a:r>
              <a:rPr lang="ru-RU" sz="2400" b="1" i="1" dirty="0">
                <a:solidFill>
                  <a:srgbClr val="0070C0"/>
                </a:solidFill>
              </a:rPr>
              <a:t> 10.0.0.0 </a:t>
            </a:r>
            <a:r>
              <a:rPr lang="ru-RU" sz="2400" b="1" i="1" dirty="0" err="1">
                <a:solidFill>
                  <a:srgbClr val="0070C0"/>
                </a:solidFill>
              </a:rPr>
              <a:t>mask</a:t>
            </a:r>
            <a:r>
              <a:rPr lang="ru-RU" sz="2400" b="1" i="1" dirty="0">
                <a:solidFill>
                  <a:srgbClr val="0070C0"/>
                </a:solidFill>
              </a:rPr>
              <a:t> 255.0.0.0 10.101.Х.1</a:t>
            </a:r>
            <a:r>
              <a:rPr lang="ru-RU" sz="2400" b="1" dirty="0">
                <a:solidFill>
                  <a:srgbClr val="0070C0"/>
                </a:solidFill>
              </a:rPr>
              <a:t>»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endParaRPr lang="ru-RU" sz="2400" dirty="0" smtClean="0">
              <a:solidFill>
                <a:srgbClr val="0070C0"/>
              </a:solidFill>
            </a:endParaRPr>
          </a:p>
          <a:p>
            <a:r>
              <a:rPr lang="ru-RU" sz="2000" dirty="0" smtClean="0"/>
              <a:t>от </a:t>
            </a:r>
            <a:r>
              <a:rPr lang="ru-RU" sz="2000" dirty="0"/>
              <a:t>имени администратора (где </a:t>
            </a:r>
            <a:r>
              <a:rPr lang="ru-RU" sz="2400" b="1" dirty="0">
                <a:solidFill>
                  <a:srgbClr val="0070C0"/>
                </a:solidFill>
              </a:rPr>
              <a:t>10.101.Х.1</a:t>
            </a:r>
            <a:r>
              <a:rPr lang="ru-RU" sz="2000" dirty="0"/>
              <a:t> - адрес подсети учреждения в ВЗСПДЗ СК</a:t>
            </a:r>
            <a:r>
              <a:rPr lang="ru-RU" sz="2000" dirty="0" smtClean="0"/>
              <a:t>).</a:t>
            </a:r>
          </a:p>
          <a:p>
            <a:endParaRPr lang="ru-RU" sz="2000" dirty="0"/>
          </a:p>
          <a:p>
            <a:r>
              <a:rPr lang="ru-RU" sz="2000" dirty="0" smtClean="0"/>
              <a:t>Проверка доступности </a:t>
            </a:r>
            <a:r>
              <a:rPr lang="ru-RU" sz="2000" dirty="0" err="1" smtClean="0"/>
              <a:t>криптошлюза</a:t>
            </a:r>
            <a:r>
              <a:rPr lang="ru-RU" sz="2000" dirty="0" smtClean="0"/>
              <a:t> </a:t>
            </a:r>
            <a:r>
              <a:rPr lang="ru-RU" sz="2000" dirty="0"/>
              <a:t>ВЗСПДЗ </a:t>
            </a:r>
            <a:r>
              <a:rPr lang="ru-RU" sz="2000" dirty="0" smtClean="0"/>
              <a:t>СК Команда </a:t>
            </a:r>
            <a:endParaRPr lang="ru-RU" sz="2000" dirty="0" smtClean="0"/>
          </a:p>
          <a:p>
            <a:r>
              <a:rPr lang="ru-RU" sz="2400" b="1" dirty="0" smtClean="0">
                <a:solidFill>
                  <a:srgbClr val="0070C0"/>
                </a:solidFill>
              </a:rPr>
              <a:t>«</a:t>
            </a:r>
            <a:r>
              <a:rPr lang="ru-RU" sz="2400" b="1" i="1" dirty="0" err="1">
                <a:solidFill>
                  <a:srgbClr val="0070C0"/>
                </a:solidFill>
              </a:rPr>
              <a:t>ping</a:t>
            </a:r>
            <a:r>
              <a:rPr lang="ru-RU" sz="2400" b="1" i="1" dirty="0">
                <a:solidFill>
                  <a:srgbClr val="0070C0"/>
                </a:solidFill>
              </a:rPr>
              <a:t> 10.101.Х.1</a:t>
            </a:r>
            <a:r>
              <a:rPr lang="ru-RU" sz="2400" b="1" dirty="0" smtClean="0">
                <a:solidFill>
                  <a:srgbClr val="0070C0"/>
                </a:solidFill>
              </a:rPr>
              <a:t>»</a:t>
            </a:r>
          </a:p>
          <a:p>
            <a:endParaRPr lang="ru-RU" sz="2000" b="1" dirty="0"/>
          </a:p>
          <a:p>
            <a:r>
              <a:rPr lang="ru-RU" sz="2000" b="1" dirty="0" smtClean="0">
                <a:solidFill>
                  <a:srgbClr val="0070C0"/>
                </a:solidFill>
              </a:rPr>
              <a:t>Редактирование</a:t>
            </a:r>
            <a:r>
              <a:rPr lang="ru-RU" sz="2000" b="1" dirty="0" smtClean="0"/>
              <a:t> </a:t>
            </a:r>
            <a:r>
              <a:rPr lang="ru-RU" sz="2000" dirty="0" smtClean="0"/>
              <a:t>файла </a:t>
            </a:r>
            <a:r>
              <a:rPr lang="en-US" sz="2000" b="1" dirty="0" smtClean="0">
                <a:solidFill>
                  <a:srgbClr val="0070C0"/>
                </a:solidFill>
              </a:rPr>
              <a:t>hosts</a:t>
            </a:r>
            <a:r>
              <a:rPr lang="ru-RU" sz="2000" b="1" dirty="0" smtClean="0"/>
              <a:t>, </a:t>
            </a:r>
            <a:r>
              <a:rPr lang="ru-RU" sz="2000" dirty="0" smtClean="0"/>
              <a:t>расположенного </a:t>
            </a:r>
            <a:r>
              <a:rPr lang="en-US" sz="2400" b="1" i="1" dirty="0">
                <a:solidFill>
                  <a:srgbClr val="0070C0"/>
                </a:solidFill>
              </a:rPr>
              <a:t>windows</a:t>
            </a:r>
            <a:r>
              <a:rPr lang="ru-RU" sz="2400" b="1" i="1" dirty="0">
                <a:solidFill>
                  <a:srgbClr val="0070C0"/>
                </a:solidFill>
              </a:rPr>
              <a:t>\</a:t>
            </a:r>
            <a:r>
              <a:rPr lang="en-US" sz="2400" b="1" i="1" dirty="0">
                <a:solidFill>
                  <a:srgbClr val="0070C0"/>
                </a:solidFill>
              </a:rPr>
              <a:t>system</a:t>
            </a:r>
            <a:r>
              <a:rPr lang="ru-RU" sz="2400" b="1" i="1" dirty="0">
                <a:solidFill>
                  <a:srgbClr val="0070C0"/>
                </a:solidFill>
              </a:rPr>
              <a:t>32\</a:t>
            </a:r>
            <a:r>
              <a:rPr lang="en-US" sz="2400" b="1" i="1" dirty="0">
                <a:solidFill>
                  <a:srgbClr val="0070C0"/>
                </a:solidFill>
              </a:rPr>
              <a:t>drivers</a:t>
            </a:r>
            <a:r>
              <a:rPr lang="ru-RU" sz="2400" b="1" i="1" dirty="0">
                <a:solidFill>
                  <a:srgbClr val="0070C0"/>
                </a:solidFill>
              </a:rPr>
              <a:t>\</a:t>
            </a:r>
            <a:r>
              <a:rPr lang="en-US" sz="2400" b="1" i="1" dirty="0" err="1">
                <a:solidFill>
                  <a:srgbClr val="0070C0"/>
                </a:solidFill>
              </a:rPr>
              <a:t>etc</a:t>
            </a:r>
            <a:r>
              <a:rPr lang="ru-RU" sz="2400" b="1" i="1" dirty="0">
                <a:solidFill>
                  <a:srgbClr val="0070C0"/>
                </a:solidFill>
              </a:rPr>
              <a:t>\</a:t>
            </a:r>
            <a:r>
              <a:rPr lang="en-US" sz="2400" b="1" i="1" dirty="0">
                <a:solidFill>
                  <a:srgbClr val="0070C0"/>
                </a:solidFill>
              </a:rPr>
              <a:t>hosts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endParaRPr lang="ru-RU" sz="2400" dirty="0">
              <a:solidFill>
                <a:srgbClr val="0070C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165" y="1162510"/>
            <a:ext cx="1955798" cy="215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08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Прямоугольник 11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</a:rPr>
              <a:t>2</a:t>
            </a:r>
            <a:endParaRPr lang="ru-RU" sz="1100" b="1" dirty="0">
              <a:solidFill>
                <a:schemeClr val="bg1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985172" y="125731"/>
            <a:ext cx="7500460" cy="776836"/>
          </a:xfrm>
          <a:prstGeom prst="rect">
            <a:avLst/>
          </a:prstGeom>
          <a:noFill/>
          <a:effec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 sz="2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 smtClean="0">
                <a:solidFill>
                  <a:schemeClr val="bg1"/>
                </a:solidFill>
                <a:latin typeface="+mn-lt"/>
              </a:rPr>
              <a:t>Редактирование файла </a:t>
            </a:r>
            <a:r>
              <a:rPr lang="en-US" sz="2400" dirty="0" smtClean="0">
                <a:solidFill>
                  <a:schemeClr val="bg1"/>
                </a:solidFill>
                <a:latin typeface="+mn-lt"/>
              </a:rPr>
              <a:t>hosts</a:t>
            </a:r>
            <a:endParaRPr lang="ru-RU" sz="24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7" name="Рисунок 1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66238" y="5696523"/>
            <a:ext cx="6691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 Необходимо </a:t>
            </a:r>
            <a:r>
              <a:rPr lang="ru-RU" dirty="0" smtClean="0"/>
              <a:t>добавить  </a:t>
            </a:r>
            <a:r>
              <a:rPr lang="ru-RU" dirty="0"/>
              <a:t>строку с </a:t>
            </a:r>
            <a:r>
              <a:rPr lang="en-US" dirty="0"/>
              <a:t>IP</a:t>
            </a:r>
            <a:r>
              <a:rPr lang="ru-RU" dirty="0"/>
              <a:t>-адресом </a:t>
            </a:r>
            <a:r>
              <a:rPr lang="ru-RU" dirty="0" smtClean="0"/>
              <a:t>– </a:t>
            </a:r>
          </a:p>
          <a:p>
            <a:pPr algn="ctr"/>
            <a:r>
              <a:rPr lang="ru-RU" b="1" i="1" dirty="0" smtClean="0"/>
              <a:t>10.101.1.48</a:t>
            </a:r>
            <a:r>
              <a:rPr lang="ru-RU" dirty="0" smtClean="0"/>
              <a:t> </a:t>
            </a:r>
            <a:r>
              <a:rPr lang="en-US" b="1" i="1" dirty="0" err="1"/>
              <a:t>srv</a:t>
            </a:r>
            <a:r>
              <a:rPr lang="ru-RU" b="1" i="1" dirty="0"/>
              <a:t>-</a:t>
            </a:r>
            <a:r>
              <a:rPr lang="en-US" b="1" i="1" dirty="0" err="1" smtClean="0"/>
              <a:t>mapoms</a:t>
            </a:r>
            <a:endParaRPr lang="ru-RU" dirty="0"/>
          </a:p>
        </p:txBody>
      </p:sp>
      <p:pic>
        <p:nvPicPr>
          <p:cNvPr id="8" name="Рисунок 7" descr="C:\Users\Шумакова_ИА\Pictures\Новый рисунок (2).bmp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783" y="1212374"/>
            <a:ext cx="6843695" cy="3991156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18000"/>
              </a:prst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1323783" y="3296241"/>
            <a:ext cx="1305533" cy="20955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02833" y="5624983"/>
            <a:ext cx="6806671" cy="763613"/>
          </a:xfrm>
          <a:prstGeom prst="roundRect">
            <a:avLst/>
          </a:prstGeom>
          <a:noFill/>
          <a:ln w="25400">
            <a:solidFill>
              <a:srgbClr val="FF93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3" name="Группа 12"/>
          <p:cNvGrpSpPr/>
          <p:nvPr/>
        </p:nvGrpSpPr>
        <p:grpSpPr>
          <a:xfrm>
            <a:off x="1114829" y="5269210"/>
            <a:ext cx="576000" cy="576000"/>
            <a:chOff x="656980" y="5145797"/>
            <a:chExt cx="576000" cy="576000"/>
          </a:xfrm>
        </p:grpSpPr>
        <p:sp>
          <p:nvSpPr>
            <p:cNvPr id="14" name="Овал 13"/>
            <p:cNvSpPr/>
            <p:nvPr/>
          </p:nvSpPr>
          <p:spPr>
            <a:xfrm>
              <a:off x="656980" y="5145797"/>
              <a:ext cx="576000" cy="57600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FF93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385" y="5211477"/>
              <a:ext cx="444640" cy="4446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8848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Прямоугольник 5"/>
          <p:cNvSpPr>
            <a:spLocks noChangeArrowheads="1"/>
          </p:cNvSpPr>
          <p:nvPr/>
        </p:nvSpPr>
        <p:spPr bwMode="auto">
          <a:xfrm>
            <a:off x="2908300" y="4835525"/>
            <a:ext cx="59690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z="1700" dirty="0" smtClean="0">
                <a:latin typeface="+mn-lt"/>
              </a:rPr>
              <a:t>2017.04.07,</a:t>
            </a:r>
            <a:r>
              <a:rPr lang="en-US" altLang="ru-RU" sz="1700" dirty="0" smtClean="0">
                <a:latin typeface="+mn-lt"/>
              </a:rPr>
              <a:t> </a:t>
            </a:r>
            <a:r>
              <a:rPr lang="ru-RU" altLang="ru-RU" sz="1700" dirty="0" smtClean="0">
                <a:latin typeface="+mn-lt"/>
              </a:rPr>
              <a:t>Гавриленко К.В., </a:t>
            </a:r>
          </a:p>
          <a:p>
            <a:pPr algn="r" eaLnBrk="1" hangingPunct="1">
              <a:defRPr/>
            </a:pPr>
            <a:r>
              <a:rPr lang="ru-RU" altLang="ru-RU" sz="1600" dirty="0"/>
              <a:t>начальник управления информационно </a:t>
            </a:r>
            <a:endParaRPr lang="ru-RU" altLang="ru-RU" sz="1600" dirty="0" smtClean="0"/>
          </a:p>
          <a:p>
            <a:pPr algn="r" eaLnBrk="1" hangingPunct="1">
              <a:defRPr/>
            </a:pPr>
            <a:r>
              <a:rPr lang="ru-RU" altLang="ru-RU" sz="1600" dirty="0" smtClean="0"/>
              <a:t>аналитических </a:t>
            </a:r>
            <a:r>
              <a:rPr lang="ru-RU" altLang="ru-RU" sz="1600" dirty="0"/>
              <a:t>технологий ТФОМС СК</a:t>
            </a:r>
          </a:p>
          <a:p>
            <a:pPr algn="r" eaLnBrk="1" hangingPunct="1">
              <a:defRPr/>
            </a:pPr>
            <a:r>
              <a:rPr lang="en-US" altLang="ru-RU" sz="1700" dirty="0" smtClean="0">
                <a:latin typeface="+mn-lt"/>
              </a:rPr>
              <a:t>gavrilenko@tfomssk.ru</a:t>
            </a:r>
            <a:endParaRPr lang="ru-RU" altLang="ru-RU" sz="1700" dirty="0" smtClean="0">
              <a:latin typeface="+mn-lt"/>
            </a:endParaRPr>
          </a:p>
          <a:p>
            <a:pPr algn="r" eaLnBrk="1" hangingPunct="1">
              <a:defRPr/>
            </a:pPr>
            <a:endParaRPr lang="ru-RU" altLang="ru-RU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4946917"/>
            <a:ext cx="5434642" cy="19110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18938</TotalTime>
  <Words>278</Words>
  <Application>Microsoft Office PowerPoint</Application>
  <PresentationFormat>Экран (4:3)</PresentationFormat>
  <Paragraphs>51</Paragraphs>
  <Slides>9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Ньорба Максим Юрьевич</dc:creator>
  <cp:lastModifiedBy>Лисова Валентина Евгеньевна</cp:lastModifiedBy>
  <cp:revision>865</cp:revision>
  <cp:lastPrinted>2016-12-12T12:11:13Z</cp:lastPrinted>
  <dcterms:created xsi:type="dcterms:W3CDTF">2015-03-16T08:19:36Z</dcterms:created>
  <dcterms:modified xsi:type="dcterms:W3CDTF">2017-04-06T15:22:54Z</dcterms:modified>
</cp:coreProperties>
</file>