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93" r:id="rId3"/>
    <p:sldId id="330" r:id="rId4"/>
    <p:sldId id="356" r:id="rId5"/>
    <p:sldId id="359" r:id="rId6"/>
    <p:sldId id="310" r:id="rId7"/>
    <p:sldId id="357" r:id="rId8"/>
    <p:sldId id="312" r:id="rId9"/>
    <p:sldId id="358" r:id="rId10"/>
    <p:sldId id="314" r:id="rId11"/>
    <p:sldId id="317" r:id="rId12"/>
    <p:sldId id="318" r:id="rId13"/>
    <p:sldId id="319" r:id="rId14"/>
    <p:sldId id="324" r:id="rId15"/>
    <p:sldId id="331" r:id="rId16"/>
    <p:sldId id="321" r:id="rId17"/>
    <p:sldId id="325" r:id="rId18"/>
    <p:sldId id="332" r:id="rId19"/>
    <p:sldId id="333" r:id="rId20"/>
    <p:sldId id="329" r:id="rId21"/>
    <p:sldId id="334" r:id="rId22"/>
    <p:sldId id="286" r:id="rId23"/>
    <p:sldId id="309" r:id="rId24"/>
    <p:sldId id="287" r:id="rId25"/>
    <p:sldId id="340" r:id="rId26"/>
    <p:sldId id="335" r:id="rId27"/>
    <p:sldId id="271" r:id="rId28"/>
    <p:sldId id="268" r:id="rId29"/>
    <p:sldId id="302" r:id="rId30"/>
    <p:sldId id="351" r:id="rId31"/>
    <p:sldId id="336" r:id="rId32"/>
    <p:sldId id="339" r:id="rId33"/>
    <p:sldId id="337" r:id="rId34"/>
    <p:sldId id="341" r:id="rId35"/>
    <p:sldId id="342" r:id="rId36"/>
    <p:sldId id="344" r:id="rId37"/>
    <p:sldId id="345" r:id="rId38"/>
    <p:sldId id="350" r:id="rId39"/>
    <p:sldId id="352" r:id="rId40"/>
    <p:sldId id="353" r:id="rId41"/>
    <p:sldId id="346" r:id="rId42"/>
    <p:sldId id="347" r:id="rId43"/>
    <p:sldId id="348" r:id="rId44"/>
    <p:sldId id="349" r:id="rId45"/>
    <p:sldId id="354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69" autoAdjust="0"/>
  </p:normalViewPr>
  <p:slideViewPr>
    <p:cSldViewPr>
      <p:cViewPr>
        <p:scale>
          <a:sx n="80" d="100"/>
          <a:sy n="80" d="100"/>
        </p:scale>
        <p:origin x="-1584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6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C1E91-A468-4428-BA15-9A5C982099FB}" type="datetimeFigureOut">
              <a:rPr lang="ru-RU" smtClean="0"/>
              <a:t>14.05.2014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F54E9F-5B1A-42E9-8294-C5B403CD36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330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F54E9F-5B1A-42E9-8294-C5B403CD364A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976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041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534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217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750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119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16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735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100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815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310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695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00459-1EA2-4094-9DC5-AF4A085E3A6A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19D4F-5DFE-4DFA-A1F1-82425CA487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101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3051771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ГРУППИРОВКА ПАЦИЕНТОВ В РОССИЙСКОЙ МОДЕЛИ КСГ.</a:t>
            </a:r>
            <a:br>
              <a:rPr lang="ru-RU" b="1" dirty="0" smtClean="0"/>
            </a:br>
            <a:r>
              <a:rPr lang="ru-RU" b="1" dirty="0" smtClean="0"/>
              <a:t> КОНТРОЛЬ КАЧЕСТВА МЕДИЦИНСКОЙ ПОМОЩИ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725144"/>
            <a:ext cx="6400800" cy="1489720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ru-RU" i="1" dirty="0">
                <a:solidFill>
                  <a:schemeClr val="tx1"/>
                </a:solidFill>
              </a:rPr>
              <a:t>Мария Владимировна </a:t>
            </a:r>
            <a:r>
              <a:rPr lang="ru-RU" i="1" dirty="0" smtClean="0">
                <a:solidFill>
                  <a:schemeClr val="tx1"/>
                </a:solidFill>
              </a:rPr>
              <a:t>Авксентьева</a:t>
            </a:r>
          </a:p>
          <a:p>
            <a:pPr>
              <a:defRPr/>
            </a:pPr>
            <a:r>
              <a:rPr lang="en-US" i="1" dirty="0" smtClean="0">
                <a:solidFill>
                  <a:schemeClr val="tx1"/>
                </a:solidFill>
              </a:rPr>
              <a:t>avksent@yahoo.com</a:t>
            </a:r>
            <a:endParaRPr lang="ru-RU" i="1" dirty="0">
              <a:solidFill>
                <a:schemeClr val="tx1"/>
              </a:solidFill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826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4104456" cy="2736303"/>
          </a:xfrm>
          <a:ln>
            <a:solidFill>
              <a:schemeClr val="accent1"/>
            </a:solidFill>
          </a:ln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ОСНОВНЫЕ ЦЕЛИ КСГ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sz="3500" dirty="0" smtClean="0"/>
              <a:t>1. Внедрить справедливую методику оплаты: за </a:t>
            </a:r>
            <a:r>
              <a:rPr lang="ru-RU" sz="3500" dirty="0"/>
              <a:t>результат, а не за ресурсы </a:t>
            </a:r>
            <a:endParaRPr lang="ru-RU" sz="3500" dirty="0" smtClean="0"/>
          </a:p>
          <a:p>
            <a:pPr marL="0" indent="0">
              <a:buNone/>
            </a:pPr>
            <a:r>
              <a:rPr lang="ru-RU" sz="3500" dirty="0" smtClean="0"/>
              <a:t>(</a:t>
            </a:r>
            <a:r>
              <a:rPr lang="ru-RU" sz="3500" dirty="0"/>
              <a:t>большая оплата за больший объем работы и более сложные случаи</a:t>
            </a:r>
            <a:r>
              <a:rPr lang="ru-RU" sz="3500" dirty="0" smtClean="0"/>
              <a:t>)</a:t>
            </a:r>
            <a:r>
              <a:rPr lang="ru-RU" sz="3500" dirty="0"/>
              <a:t> </a:t>
            </a:r>
            <a:endParaRPr lang="ru-RU" sz="3500" dirty="0" smtClean="0"/>
          </a:p>
          <a:p>
            <a:pPr marL="0" indent="0">
              <a:buNone/>
            </a:pPr>
            <a:endParaRPr lang="ru-RU" sz="3500" dirty="0" smtClean="0"/>
          </a:p>
          <a:p>
            <a:pPr marL="0" indent="0">
              <a:buNone/>
            </a:pPr>
            <a:r>
              <a:rPr lang="ru-RU" sz="3500" dirty="0" smtClean="0"/>
              <a:t>2. Унифицировать методы оплаты за оказанную медицинскую помощь</a:t>
            </a:r>
            <a:endParaRPr lang="ru-RU" sz="3500" dirty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788024" y="692696"/>
            <a:ext cx="4248472" cy="273630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2000" b="1" dirty="0" smtClean="0"/>
              <a:t>ОГРАНИЧЕНИЯ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2000" b="1" dirty="0" smtClean="0"/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2000" dirty="0" smtClean="0"/>
              <a:t>Исходно большое разнообразие методов оплаты в субъектах Федерации 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sz="2000" dirty="0" smtClean="0"/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2000" dirty="0" smtClean="0"/>
              <a:t>Необходимость поддерживать баланс между справедливостью оплаты и риском </a:t>
            </a:r>
            <a:r>
              <a:rPr lang="ru-RU" sz="2000" dirty="0" smtClean="0"/>
              <a:t>неоправданного </a:t>
            </a:r>
            <a:r>
              <a:rPr lang="ru-RU" sz="2000" dirty="0" smtClean="0"/>
              <a:t>завышения расходов</a:t>
            </a:r>
            <a:endParaRPr lang="ru-RU" sz="2000" dirty="0"/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sz="2000" dirty="0" smtClean="0"/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sz="2000" dirty="0"/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sz="20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2195736" y="357301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669944" y="3645024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4365104"/>
            <a:ext cx="8424936" cy="1944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/>
                </a:solidFill>
              </a:rPr>
              <a:t>Система должна быть приемлема </a:t>
            </a:r>
            <a:r>
              <a:rPr lang="ru-RU" b="1" u="sng" dirty="0" smtClean="0">
                <a:solidFill>
                  <a:schemeClr val="tx2"/>
                </a:solidFill>
              </a:rPr>
              <a:t>ДЛЯ ВСЕХ СУБЪЕКТОВ РФ </a:t>
            </a:r>
            <a:endParaRPr lang="ru-RU" b="1" u="sng" dirty="0" smtClean="0">
              <a:solidFill>
                <a:schemeClr val="tx2"/>
              </a:solidFill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(</a:t>
            </a:r>
            <a:r>
              <a:rPr lang="ru-RU" dirty="0" smtClean="0">
                <a:solidFill>
                  <a:schemeClr val="tx2"/>
                </a:solidFill>
              </a:rPr>
              <a:t>идем от простого к сложному</a:t>
            </a:r>
            <a:r>
              <a:rPr lang="ru-RU" dirty="0" smtClean="0">
                <a:solidFill>
                  <a:schemeClr val="tx2"/>
                </a:solidFill>
              </a:rPr>
              <a:t>)</a:t>
            </a:r>
          </a:p>
          <a:p>
            <a:pPr algn="ctr"/>
            <a:endParaRPr lang="ru-RU" dirty="0" smtClean="0">
              <a:solidFill>
                <a:schemeClr val="tx2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/>
                </a:solidFill>
              </a:rPr>
              <a:t>Целью системы </a:t>
            </a:r>
            <a:r>
              <a:rPr lang="ru-RU" dirty="0" smtClean="0">
                <a:solidFill>
                  <a:schemeClr val="tx2"/>
                </a:solidFill>
              </a:rPr>
              <a:t>НЕ </a:t>
            </a:r>
            <a:r>
              <a:rPr lang="ru-RU" dirty="0" smtClean="0">
                <a:solidFill>
                  <a:schemeClr val="tx2"/>
                </a:solidFill>
              </a:rPr>
              <a:t>является покрытие фактических расходов в каждом конкретном случае </a:t>
            </a:r>
            <a:endParaRPr lang="ru-RU" dirty="0" smtClean="0">
              <a:solidFill>
                <a:schemeClr val="tx2"/>
              </a:solidFill>
            </a:endParaRPr>
          </a:p>
          <a:p>
            <a:pPr algn="ctr"/>
            <a:r>
              <a:rPr lang="ru-RU" b="1" u="sng" dirty="0" smtClean="0">
                <a:solidFill>
                  <a:schemeClr val="tx2"/>
                </a:solidFill>
              </a:rPr>
              <a:t>(</a:t>
            </a:r>
            <a:r>
              <a:rPr lang="ru-RU" b="1" u="sng" dirty="0" smtClean="0">
                <a:solidFill>
                  <a:schemeClr val="tx2"/>
                </a:solidFill>
              </a:rPr>
              <a:t>финансирование по усредненному нормативу внутри однородной группы)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49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Простая группировка, действующая в 2012-2013</a:t>
            </a:r>
            <a:r>
              <a:rPr lang="ru-RU" sz="3600" dirty="0"/>
              <a:t> </a:t>
            </a:r>
            <a:r>
              <a:rPr lang="ru-RU" sz="3600" dirty="0" smtClean="0"/>
              <a:t>гг.: всего 187 групп</a:t>
            </a:r>
            <a:endParaRPr lang="ru-RU" sz="3600" dirty="0"/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3704851"/>
              </p:ext>
            </p:extLst>
          </p:nvPr>
        </p:nvGraphicFramePr>
        <p:xfrm>
          <a:off x="395536" y="1430888"/>
          <a:ext cx="8424936" cy="3510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12468"/>
                <a:gridCol w="42124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Терапевтические КСГ </a:t>
                      </a:r>
                      <a:r>
                        <a:rPr lang="ru-RU" b="0" i="1" dirty="0" smtClean="0"/>
                        <a:t>(примеры)</a:t>
                      </a:r>
                      <a:endParaRPr lang="ru-RU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Хирургические КСГ </a:t>
                      </a:r>
                      <a:r>
                        <a:rPr lang="ru-RU" b="0" i="1" dirty="0" smtClean="0"/>
                        <a:t>(примеры)</a:t>
                      </a:r>
                      <a:endParaRPr lang="ru-RU" b="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effectLst/>
                        </a:rPr>
                        <a:t>Отеки, протеинурия, гипертензивные расстройства в период беременности, в родах и после родов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Операции на женских половых органах (уровень затрат 1,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2, 3, 4, 5)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effectLst/>
                        </a:rPr>
                        <a:t>Неинфекционный энтерит и колит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Операции на кишечнике и анальной области  (уровень затрат 1, 2, 3, 4, 5)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Острый и повторный инфаркт миокарда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Операции на сердце и коронарных сосудах (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уровень затрат 3, 4, 5)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Воспалительные заболевания ЦНС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Операции на центральной нервной системе и головном мозге (уровень затрат 3, 4, 5)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Переломы бедренной кости и костей таза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Операции на костно-мышечной системе и суставах (уровень затрат 1, 2, 3, 4, 5)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Скругленный прямоугольник 15"/>
          <p:cNvSpPr/>
          <p:nvPr/>
        </p:nvSpPr>
        <p:spPr>
          <a:xfrm>
            <a:off x="539552" y="5157192"/>
            <a:ext cx="3960440" cy="11521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Классификационный критерий: основной диагноз  </a:t>
            </a:r>
            <a:r>
              <a:rPr lang="ru-RU" dirty="0">
                <a:solidFill>
                  <a:schemeClr val="tx1"/>
                </a:solidFill>
              </a:rPr>
              <a:t>(МКБ-10)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788024" y="5157192"/>
            <a:ext cx="3960440" cy="11521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Классификационный критерий: основная выполненная хирургическая операция  (Номенклатура)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18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43204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Номенклатура медицинских услуг</a:t>
            </a:r>
            <a:br>
              <a:rPr lang="ru-RU" sz="3200" b="1" dirty="0" smtClean="0"/>
            </a:br>
            <a:r>
              <a:rPr lang="ru-RU" sz="2000" b="1" i="1" dirty="0" smtClean="0"/>
              <a:t>(</a:t>
            </a:r>
            <a:r>
              <a:rPr lang="ru-RU" sz="2000" b="1" i="1" dirty="0"/>
              <a:t>п</a:t>
            </a:r>
            <a:r>
              <a:rPr lang="ru-RU" sz="2000" b="1" i="1" dirty="0" smtClean="0"/>
              <a:t>риказ </a:t>
            </a:r>
            <a:r>
              <a:rPr lang="ru-RU" sz="2000" b="1" i="1" dirty="0" err="1" smtClean="0"/>
              <a:t>Минздравсоцразвития</a:t>
            </a:r>
            <a:r>
              <a:rPr lang="ru-RU" sz="2000" b="1" i="1" dirty="0" smtClean="0"/>
              <a:t> России от </a:t>
            </a:r>
            <a:r>
              <a:rPr lang="ru-RU" sz="2000" b="1" i="1" dirty="0"/>
              <a:t>27 декабря 2011 г. N </a:t>
            </a:r>
            <a:r>
              <a:rPr lang="ru-RU" sz="2000" b="1" i="1" dirty="0" smtClean="0"/>
              <a:t>1664н)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1196752"/>
            <a:ext cx="2857520" cy="7143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НОМЕНКЛАТУРА МЕДИЦИНСКИХ УСЛУГ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2482636"/>
            <a:ext cx="3071834" cy="658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Класс А: простые услуги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72132" y="2482636"/>
            <a:ext cx="2714644" cy="658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Класс В: сложные и комплексные  услуги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4387" y="3711376"/>
            <a:ext cx="3071834" cy="5607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25 разделов: типы услуг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0890" y="4826986"/>
            <a:ext cx="3071834" cy="618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30 подразделов: анатомо-функциональная область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29124" y="3741735"/>
            <a:ext cx="4143404" cy="50006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16 - оперативное лечение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3286116" y="1982570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500694" y="1982570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2594901" y="3268454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2594901" y="4375743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/>
          <p:cNvCxnSpPr>
            <a:stCxn id="10" idx="3"/>
            <a:endCxn id="12" idx="1"/>
          </p:cNvCxnSpPr>
          <p:nvPr/>
        </p:nvCxnSpPr>
        <p:spPr>
          <a:xfrm>
            <a:off x="3676221" y="3991768"/>
            <a:ext cx="75290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196354"/>
              </p:ext>
            </p:extLst>
          </p:nvPr>
        </p:nvGraphicFramePr>
        <p:xfrm>
          <a:off x="4229902" y="4663792"/>
          <a:ext cx="4541848" cy="853440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1350210"/>
                <a:gridCol w="3191638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A16.14.009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Холецистэктомия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A16.14.009.001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Холецистэктомия малоинвазивная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A16.14.009.002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Холецистэктомия лапароскопическая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A16.14.009.003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Роботассистированная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холецистэктомия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Выноска со стрелкой влево 17"/>
          <p:cNvSpPr/>
          <p:nvPr/>
        </p:nvSpPr>
        <p:spPr>
          <a:xfrm rot="5400000">
            <a:off x="4257066" y="2051045"/>
            <a:ext cx="1097219" cy="8173611"/>
          </a:xfrm>
          <a:prstGeom prst="leftArrowCallout">
            <a:avLst>
              <a:gd name="adj1" fmla="val 25000"/>
              <a:gd name="adj2" fmla="val 25000"/>
              <a:gd name="adj3" fmla="val 7874"/>
              <a:gd name="adj4" fmla="val 859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КОДИРОВАНИЕ ОПЕРАЦИЙ – ОБЯЗАТЕЛЬНОЕ УСЛОВИЕ ВНЕДРЕНИЯ КСГ </a:t>
            </a:r>
            <a:endParaRPr lang="ru-RU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73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Расшифровка содержания </a:t>
            </a:r>
            <a:r>
              <a:rPr lang="ru-RU" dirty="0" smtClean="0"/>
              <a:t>КСГ (примеры)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33004"/>
            <a:ext cx="288032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ru-RU" dirty="0" smtClean="0">
                <a:solidFill>
                  <a:schemeClr val="tx2"/>
                </a:solidFill>
              </a:rPr>
              <a:t>КСГ 20. Неинфекционный </a:t>
            </a:r>
            <a:r>
              <a:rPr lang="ru-RU" dirty="0">
                <a:solidFill>
                  <a:schemeClr val="tx2"/>
                </a:solidFill>
              </a:rPr>
              <a:t>энтерит и </a:t>
            </a:r>
            <a:r>
              <a:rPr lang="ru-RU" dirty="0" smtClean="0">
                <a:solidFill>
                  <a:schemeClr val="tx2"/>
                </a:solidFill>
              </a:rPr>
              <a:t>колит (ВК = 1,01</a:t>
            </a:r>
            <a:r>
              <a:rPr lang="ru-RU" dirty="0">
                <a:solidFill>
                  <a:schemeClr val="tx2"/>
                </a:solidFill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866528"/>
            <a:ext cx="4536504" cy="8808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ru-RU" dirty="0">
                <a:solidFill>
                  <a:schemeClr val="tx2"/>
                </a:solidFill>
              </a:rPr>
              <a:t>КСГ 45. Операции на кишечнике и анальной области (уровень затрат 3)  (ВК = 1,69)</a:t>
            </a: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95536" y="3284984"/>
            <a:ext cx="3600400" cy="2088232"/>
          </a:xfrm>
          <a:prstGeom prst="wedgeRectCallout">
            <a:avLst>
              <a:gd name="adj1" fmla="val -7238"/>
              <a:gd name="adj2" fmla="val -73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174736"/>
              </p:ext>
            </p:extLst>
          </p:nvPr>
        </p:nvGraphicFramePr>
        <p:xfrm>
          <a:off x="611560" y="3573016"/>
          <a:ext cx="3135622" cy="152019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99308"/>
                <a:gridCol w="2736314"/>
              </a:tblGrid>
              <a:tr h="2228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K50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БОЛЕЗНЬ КРОНА (РЕГИОНАРНЫЙ ЭНТЕРИТ)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K50.0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БОЛЕЗНЬ КРОНА ТОНКОЙ КИШКИ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K50.1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БОЛЕЗНЬ КРОНА ТОЛСТОЙ КИШКИ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K50.8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ДРУГИЕ РАЗНОВИДНОСТИ БОЛЕЗНИ КРОНА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K50.9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БОЛЕЗНЬ КРОНА НЕУТОЧНЕННАЯ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K51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ЯЗВЕННЫЙ КОЛИТ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ая выноска 6"/>
          <p:cNvSpPr/>
          <p:nvPr/>
        </p:nvSpPr>
        <p:spPr>
          <a:xfrm>
            <a:off x="4716016" y="3212976"/>
            <a:ext cx="4162985" cy="2520280"/>
          </a:xfrm>
          <a:prstGeom prst="wedgeRectCallout">
            <a:avLst>
              <a:gd name="adj1" fmla="val 11835"/>
              <a:gd name="adj2" fmla="val -696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506159"/>
              </p:ext>
            </p:extLst>
          </p:nvPr>
        </p:nvGraphicFramePr>
        <p:xfrm>
          <a:off x="4932040" y="3423499"/>
          <a:ext cx="3672408" cy="209373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83813"/>
                <a:gridCol w="2488595"/>
              </a:tblGrid>
              <a:tr h="11033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A16.17.007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effectLst/>
                        </a:rPr>
                        <a:t>Илеостомия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A16.17.007.001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</a:rPr>
                        <a:t>Илеостомия превентивная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A16.17.008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</a:rPr>
                        <a:t>Еюностомия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A16.17.009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</a:rPr>
                        <a:t>Освобождение кишки, внедренной в другую (инвагинации)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A16.17.010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</a:rPr>
                        <a:t>Оперативное удаление инородного тела тонкой кишки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A16.17.011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err="1">
                          <a:effectLst/>
                        </a:rPr>
                        <a:t>Энтероэнтеростомия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A16.17.012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</a:rPr>
                        <a:t>Наложение энтеро-энтероанастомоза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A16.17.013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</a:rPr>
                        <a:t>Ушивание дефекта тонкой кишки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  <a:tr h="18234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A16.17.014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</a:rPr>
                        <a:t>Разобщение тонкокишечных свищей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17" marR="9117" marT="9117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293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dirty="0" smtClean="0"/>
              <a:t>Алгоритм группировки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1237880"/>
            <a:ext cx="38164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Случай госпитализации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2671703"/>
            <a:ext cx="3849247" cy="68528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ДИАГНОЗ ПО МКБ-10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732240" y="5229200"/>
            <a:ext cx="2147427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Хирургическая КСГ (по виду операции)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4139952" y="2260266"/>
            <a:ext cx="484632" cy="304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876910" y="5301208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Терапевтическая КСГ (по диагнозу)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3861048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НЕ БЫЛО ОПЕРАЦИЙ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436096" y="3886366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ПРОВЕДЕНА ОПЕРАЦИЯ (код Номенклатуры)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39952" y="5229200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Терапевтическая КСГ (по диагнозу)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2555776" y="3484402"/>
            <a:ext cx="484632" cy="304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5815560" y="3484402"/>
            <a:ext cx="484632" cy="304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5527528" y="4852554"/>
            <a:ext cx="484632" cy="304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7111704" y="4869160"/>
            <a:ext cx="484632" cy="304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1639096" y="4869160"/>
            <a:ext cx="484632" cy="304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425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Алгоритм группировки: терапевтические группы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916832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Случай госпитализации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1916832"/>
            <a:ext cx="20162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ДИАГНОЗ ПО МКБ-10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44208" y="1916832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5076056" y="21522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4170784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Случай госпитализации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4170784"/>
            <a:ext cx="20162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/>
                </a:solidFill>
              </a:rPr>
              <a:t>J18.0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Бронхопневмония неуточненная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44208" y="4170784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97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5076056" y="440623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729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3600" dirty="0" smtClean="0"/>
              <a:t>Алгоритм группировки: хирургическая или терапевтическая группа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492896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Случай госпитализации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99792" y="2492896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ОПРЕАЦИЯ (код Номенклатуры)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44208" y="1916832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терапевтическая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5220072" y="222428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444208" y="3068960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хирургическая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5177768" y="32849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267744" y="2950096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71079" y="4437112"/>
            <a:ext cx="86934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Выбор между терапевтической или хирургической КСГ в случае наличия операций возможен, 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если затраты определяются диагнозом, а не видом операции 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(небольшая операция или несколько небольших операций при </a:t>
            </a:r>
            <a:r>
              <a:rPr lang="ru-RU" sz="2400" dirty="0" err="1" smtClean="0">
                <a:solidFill>
                  <a:srgbClr val="FF0000"/>
                </a:solidFill>
              </a:rPr>
              <a:t>затратоемком</a:t>
            </a:r>
            <a:r>
              <a:rPr lang="ru-RU" sz="2400" dirty="0" smtClean="0">
                <a:solidFill>
                  <a:srgbClr val="FF0000"/>
                </a:solidFill>
              </a:rPr>
              <a:t> диагнозе)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00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3600" dirty="0" smtClean="0"/>
              <a:t>Алгоритм группировки: хирургическая или терапевтическая группа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3212976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Случай госпитализации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87824" y="3861048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2"/>
                </a:solidFill>
              </a:rPr>
              <a:t>A16.01.004 Хирургическая обработка раны или инфицированной ткани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588224" y="2636912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166 (0,85)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5364088" y="29443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588224" y="3789040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149 (0,78)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5321784" y="40050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987824" y="2730624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S71.7 </a:t>
            </a:r>
            <a:r>
              <a:rPr lang="ru-RU" sz="1400" dirty="0" smtClean="0">
                <a:solidFill>
                  <a:schemeClr val="tx2"/>
                </a:solidFill>
              </a:rPr>
              <a:t>Множественные открытые раны области тазобедренного сустава и бедра</a:t>
            </a:r>
            <a:endParaRPr lang="ru-RU" sz="1400" dirty="0">
              <a:solidFill>
                <a:schemeClr val="tx2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2339752" y="3695328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699792" y="3047256"/>
            <a:ext cx="0" cy="1373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2699792" y="3047256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2699792" y="44154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864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3600" dirty="0" smtClean="0"/>
              <a:t>Алгоритм группировки: хирургическая или терапевтическая группа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2658616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Случай госпитализации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87824" y="3306688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2"/>
                </a:solidFill>
              </a:rPr>
              <a:t>А16.09.014.002</a:t>
            </a:r>
          </a:p>
          <a:p>
            <a:pPr algn="ctr"/>
            <a:r>
              <a:rPr lang="ru-RU" sz="1400" dirty="0" err="1">
                <a:solidFill>
                  <a:schemeClr val="tx2"/>
                </a:solidFill>
              </a:rPr>
              <a:t>Холецистэктомия</a:t>
            </a:r>
            <a:r>
              <a:rPr lang="ru-RU" sz="1400" dirty="0">
                <a:solidFill>
                  <a:schemeClr val="tx2"/>
                </a:solidFill>
              </a:rPr>
              <a:t> </a:t>
            </a:r>
            <a:r>
              <a:rPr lang="ru-RU" sz="1400" dirty="0" err="1">
                <a:solidFill>
                  <a:schemeClr val="tx2"/>
                </a:solidFill>
              </a:rPr>
              <a:t>лапароскопическая</a:t>
            </a:r>
            <a:r>
              <a:rPr lang="ru-RU" sz="14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588224" y="2082552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23 (1,03)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5364088" y="239000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588224" y="3234680"/>
            <a:ext cx="187220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169 (0,98)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5321784" y="34507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987824" y="2176264"/>
            <a:ext cx="216024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2"/>
                </a:solidFill>
              </a:rPr>
              <a:t>K</a:t>
            </a:r>
            <a:r>
              <a:rPr lang="ru-RU" sz="1400" dirty="0" smtClean="0">
                <a:solidFill>
                  <a:schemeClr val="tx2"/>
                </a:solidFill>
              </a:rPr>
              <a:t>81.1</a:t>
            </a:r>
          </a:p>
          <a:p>
            <a:pPr algn="ctr"/>
            <a:r>
              <a:rPr lang="ru-RU" sz="1400" dirty="0" smtClean="0">
                <a:solidFill>
                  <a:schemeClr val="tx2"/>
                </a:solidFill>
              </a:rPr>
              <a:t>Хронический холецистит</a:t>
            </a:r>
            <a:endParaRPr lang="ru-RU" sz="1400" dirty="0">
              <a:solidFill>
                <a:schemeClr val="tx2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2339752" y="3140968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699792" y="2492896"/>
            <a:ext cx="0" cy="1373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2699792" y="2492896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2699792" y="386104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059832" y="4941168"/>
            <a:ext cx="3414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ЗДЕСЬ ВЫБОР НЕВОЗМОЖЕН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762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28736"/>
            <a:ext cx="5257808" cy="509660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1. Формирование базовых групп </a:t>
            </a:r>
            <a:r>
              <a:rPr lang="ru-RU" b="1" u="sng" dirty="0" smtClean="0"/>
              <a:t>на основе классов МКБ-10 </a:t>
            </a:r>
          </a:p>
          <a:p>
            <a:pPr marL="0" indent="0" algn="r">
              <a:buNone/>
            </a:pPr>
            <a:r>
              <a:rPr lang="ru-RU" dirty="0" smtClean="0"/>
              <a:t>для хирургических групп  использован органо-системный принцип, лежащий  в основе Номенклатуры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2. Коррекция групп на основе анализа </a:t>
            </a:r>
            <a:r>
              <a:rPr lang="ru-RU" b="1" u="sng" dirty="0" smtClean="0"/>
              <a:t>средней длительности пребывания в стационаре </a:t>
            </a:r>
            <a:r>
              <a:rPr lang="ru-RU" dirty="0" smtClean="0"/>
              <a:t>(цель – добиться однородности)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3.  Дополнительная коррекция хирургических групп на основе распределения операций по категориям сложности  (опрос экспертов из 5 регионов)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Заголовок 3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/>
              <a:t>Действующая </a:t>
            </a:r>
            <a:r>
              <a:rPr lang="ru-RU" sz="3600" dirty="0" smtClean="0"/>
              <a:t>группировка: создание </a:t>
            </a:r>
            <a:br>
              <a:rPr lang="ru-RU" sz="3600" dirty="0" smtClean="0"/>
            </a:br>
            <a:r>
              <a:rPr lang="ru-RU" sz="3600" dirty="0" smtClean="0"/>
              <a:t>(2012-2013)</a:t>
            </a:r>
            <a:endParaRPr lang="ru-RU" sz="3600" dirty="0"/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6000760" y="1285860"/>
            <a:ext cx="2500330" cy="2184284"/>
          </a:xfrm>
          <a:prstGeom prst="wedgeRectCallout">
            <a:avLst>
              <a:gd name="adj1" fmla="val -78918"/>
              <a:gd name="adj2" fmla="val 63765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В ряде случаев есть значительная вариабельность длительности пребывания  больных: даже с одним диагнозом и в одном регионе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6143636" y="4000504"/>
            <a:ext cx="2357454" cy="2184284"/>
          </a:xfrm>
          <a:prstGeom prst="wedgeRectCallout">
            <a:avLst>
              <a:gd name="adj1" fmla="val -92705"/>
              <a:gd name="adj2" fmla="val 26252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Вариабельность в оценках экспертами категорий сложности операции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56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6696744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96136" y="1700808"/>
            <a:ext cx="3059832" cy="230832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«Правильная» средняя рассчитывается при </a:t>
            </a:r>
            <a:r>
              <a:rPr lang="ru-RU" b="1" u="sng" dirty="0" smtClean="0">
                <a:solidFill>
                  <a:srgbClr val="FF0000"/>
                </a:solidFill>
              </a:rPr>
              <a:t>нормальном распределении</a:t>
            </a:r>
            <a:r>
              <a:rPr lang="ru-RU" b="1" dirty="0" smtClean="0">
                <a:solidFill>
                  <a:srgbClr val="FF0000"/>
                </a:solidFill>
              </a:rPr>
              <a:t>: </a:t>
            </a:r>
            <a:r>
              <a:rPr lang="ru-RU" dirty="0" smtClean="0">
                <a:solidFill>
                  <a:srgbClr val="FF0000"/>
                </a:solidFill>
              </a:rPr>
              <a:t>один пик, симметричный колокол,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ни слишком узкий, ни слишком широкий (±2</a:t>
            </a:r>
            <a:r>
              <a:rPr lang="en-US" dirty="0" smtClean="0">
                <a:solidFill>
                  <a:srgbClr val="FF0000"/>
                </a:solidFill>
              </a:rPr>
              <a:t>SD</a:t>
            </a:r>
            <a:r>
              <a:rPr lang="ru-RU" dirty="0" smtClean="0">
                <a:solidFill>
                  <a:srgbClr val="FF0000"/>
                </a:solidFill>
              </a:rPr>
              <a:t> охватывают 95% группы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1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05" y="980728"/>
            <a:ext cx="7412911" cy="44644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03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72" y="260648"/>
            <a:ext cx="5028431" cy="3366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72" y="3717032"/>
            <a:ext cx="5028431" cy="3073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986" y="3284984"/>
            <a:ext cx="3561441" cy="21291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986" y="692696"/>
            <a:ext cx="3643139" cy="21780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Стрелка вправо 7"/>
          <p:cNvSpPr/>
          <p:nvPr/>
        </p:nvSpPr>
        <p:spPr>
          <a:xfrm rot="19111982">
            <a:off x="4385589" y="1822692"/>
            <a:ext cx="978408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198397">
            <a:off x="4546551" y="2882851"/>
            <a:ext cx="978408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64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67172"/>
            <a:ext cx="4285058" cy="26498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94" y="1067172"/>
            <a:ext cx="4285058" cy="26498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27" y="3941498"/>
            <a:ext cx="4294752" cy="26558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94" y="3933056"/>
            <a:ext cx="4285058" cy="2695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62074"/>
          </a:xfrm>
        </p:spPr>
        <p:txBody>
          <a:bodyPr>
            <a:noAutofit/>
          </a:bodyPr>
          <a:lstStyle/>
          <a:p>
            <a:r>
              <a:rPr lang="ru-RU" sz="2800" dirty="0" smtClean="0"/>
              <a:t>РАСПРЕДЕЛЕНИЕ ПО ДЛИТЕЛЬНОСТИ ПРЕБЫВАНИЯ: ПРИМЕРЫ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4993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3721"/>
            <a:ext cx="6657975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22675"/>
            <a:ext cx="4014895" cy="24508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02425" y="4365104"/>
            <a:ext cx="1730015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Пневмония неуточненная</a:t>
            </a:r>
            <a:endParaRPr lang="ru-RU" sz="16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981" y="1052736"/>
            <a:ext cx="4060610" cy="24837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47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2114"/>
          </a:xfrm>
        </p:spPr>
        <p:txBody>
          <a:bodyPr>
            <a:noAutofit/>
          </a:bodyPr>
          <a:lstStyle/>
          <a:p>
            <a:r>
              <a:rPr lang="ru-RU" sz="3600" dirty="0" smtClean="0"/>
              <a:t>Определение категорий сложности операций: разнообразие мнений</a:t>
            </a:r>
            <a:endParaRPr lang="ru-RU" sz="3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309101"/>
              </p:ext>
            </p:extLst>
          </p:nvPr>
        </p:nvGraphicFramePr>
        <p:xfrm>
          <a:off x="323529" y="1196752"/>
          <a:ext cx="8280919" cy="46248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44215"/>
                <a:gridCol w="936104"/>
                <a:gridCol w="1152128"/>
                <a:gridCol w="864096"/>
                <a:gridCol w="1224136"/>
                <a:gridCol w="1025952"/>
                <a:gridCol w="1134288"/>
              </a:tblGrid>
              <a:tr h="4539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Наименование операции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ФОМС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Краснодарский край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Санкт-Петербург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Новгородская область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Республика Татарстан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Ростовская область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  <a:tr h="3877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Иссечение рубцов </a:t>
                      </a:r>
                      <a:r>
                        <a:rPr lang="ru-RU" sz="1400" dirty="0" smtClean="0">
                          <a:effectLst/>
                        </a:rPr>
                        <a:t>кожи</a:t>
                      </a:r>
                      <a:endParaRPr lang="ru-RU" sz="1600" dirty="0">
                        <a:effectLst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 anchor="ctr"/>
                </a:tc>
              </a:tr>
              <a:tr h="42645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Трансплантация </a:t>
                      </a:r>
                      <a:r>
                        <a:rPr lang="ru-RU" sz="1400" dirty="0" smtClean="0">
                          <a:effectLst/>
                        </a:rPr>
                        <a:t>мышцы</a:t>
                      </a: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  <a:tr h="42645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Укорочение </a:t>
                      </a:r>
                      <a:r>
                        <a:rPr lang="ru-RU" sz="1400" dirty="0" smtClean="0">
                          <a:effectLst/>
                        </a:rPr>
                        <a:t>кости</a:t>
                      </a: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  <a:tr h="7015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Удаление новообразования </a:t>
                      </a:r>
                      <a:r>
                        <a:rPr lang="ru-RU" sz="1400" dirty="0" smtClean="0">
                          <a:effectLst/>
                        </a:rPr>
                        <a:t>средостения</a:t>
                      </a: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  <a:tr h="5640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Радиоволновая терапия шейки </a:t>
                      </a:r>
                      <a:r>
                        <a:rPr lang="ru-RU" sz="1400" dirty="0" smtClean="0">
                          <a:effectLst/>
                        </a:rPr>
                        <a:t>матки</a:t>
                      </a: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  <a:tr h="5695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Дренирование абсцесса мужских половых </a:t>
                      </a:r>
                      <a:r>
                        <a:rPr lang="ru-RU" sz="1400" dirty="0" smtClean="0">
                          <a:effectLst/>
                        </a:rPr>
                        <a:t>органов</a:t>
                      </a: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  <a:tr h="6878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Удаление камней слезных </a:t>
                      </a:r>
                      <a:r>
                        <a:rPr lang="ru-RU" sz="1400" dirty="0" smtClean="0">
                          <a:effectLst/>
                        </a:rPr>
                        <a:t>канальцев</a:t>
                      </a:r>
                      <a:endParaRPr lang="ru-RU" sz="1600" dirty="0">
                        <a:effectLst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31" marR="5383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480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Обновленная модель КСГ </a:t>
            </a:r>
            <a:br>
              <a:rPr lang="ru-RU" dirty="0" smtClean="0"/>
            </a:br>
            <a:r>
              <a:rPr lang="ru-RU" sz="3600" dirty="0" smtClean="0"/>
              <a:t>(разработка 2013 г., внедрение 2014 г.)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1340768"/>
            <a:ext cx="5112568" cy="338437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Расширенное использование дополнительных классификационных критериев (возраст, пол, другие вмешательства </a:t>
            </a:r>
            <a:r>
              <a:rPr lang="en-US" sz="2000" dirty="0" smtClean="0"/>
              <a:t>[</a:t>
            </a:r>
            <a:r>
              <a:rPr lang="ru-RU" sz="2000" dirty="0" smtClean="0"/>
              <a:t>не только оперативные</a:t>
            </a:r>
            <a:r>
              <a:rPr lang="en-US" sz="2000" dirty="0" smtClean="0"/>
              <a:t>]</a:t>
            </a:r>
            <a:r>
              <a:rPr lang="ru-RU" sz="2000" dirty="0" smtClean="0"/>
              <a:t>) </a:t>
            </a:r>
          </a:p>
          <a:p>
            <a:r>
              <a:rPr lang="ru-RU" sz="2000" dirty="0" smtClean="0"/>
              <a:t>Создание комбинированных групп (диагноз + вмешательство; диагноз + возраст, диагноз + пол)</a:t>
            </a:r>
          </a:p>
          <a:p>
            <a:r>
              <a:rPr lang="ru-RU" sz="2000" dirty="0" smtClean="0"/>
              <a:t>Исключение </a:t>
            </a:r>
            <a:r>
              <a:rPr lang="ru-RU" sz="2000" dirty="0"/>
              <a:t>ряда услуг из классификационных критериев </a:t>
            </a:r>
            <a:endParaRPr lang="ru-RU" sz="2000" dirty="0" smtClean="0"/>
          </a:p>
          <a:p>
            <a:r>
              <a:rPr lang="ru-RU" sz="2000" dirty="0" smtClean="0"/>
              <a:t>Включение </a:t>
            </a:r>
            <a:r>
              <a:rPr lang="ru-RU" sz="2000" dirty="0"/>
              <a:t>ВМП в </a:t>
            </a:r>
            <a:r>
              <a:rPr lang="ru-RU" sz="2000" dirty="0" smtClean="0"/>
              <a:t>КСГ</a:t>
            </a:r>
          </a:p>
          <a:p>
            <a:endParaRPr lang="ru-RU" sz="2000" dirty="0" smtClean="0"/>
          </a:p>
          <a:p>
            <a:endParaRPr lang="ru-RU" sz="2000" dirty="0"/>
          </a:p>
          <a:p>
            <a:endParaRPr lang="ru-RU" sz="1100" dirty="0"/>
          </a:p>
          <a:p>
            <a:endParaRPr lang="ru-RU" sz="2000" dirty="0"/>
          </a:p>
          <a:p>
            <a:endParaRPr lang="ru-RU" sz="1800" dirty="0" smtClean="0"/>
          </a:p>
          <a:p>
            <a:pPr algn="r"/>
            <a:endParaRPr lang="ru-RU" sz="1800" dirty="0"/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5076056" y="1340768"/>
            <a:ext cx="864096" cy="3240360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51520" y="5108991"/>
            <a:ext cx="8640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ОБЩИЕ ПРИНЦИПЫ: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FF0000"/>
                </a:solidFill>
              </a:rPr>
              <a:t>и</a:t>
            </a:r>
            <a:r>
              <a:rPr lang="ru-RU" b="1" dirty="0" smtClean="0">
                <a:solidFill>
                  <a:srgbClr val="FF0000"/>
                </a:solidFill>
              </a:rPr>
              <a:t>спользование единого классификатора (Номенклатура)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FF0000"/>
                </a:solidFill>
              </a:rPr>
              <a:t>и</a:t>
            </a:r>
            <a:r>
              <a:rPr lang="ru-RU" b="1" dirty="0" smtClean="0">
                <a:solidFill>
                  <a:srgbClr val="FF0000"/>
                </a:solidFill>
              </a:rPr>
              <a:t>спользование объективных единообразно трактуемых классификационных критериев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FF0000"/>
                </a:solidFill>
              </a:rPr>
              <a:t>СОХРАНЕНИЕ БАЛАНСА МЕЖДУ СПРАВЕДЛИВОСТЬЮ И УПРАВЛЯЕМОСТЬЮ СИСТЕМЫ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2120" y="1309405"/>
            <a:ext cx="324036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Выделение новых групп из действующих КСГ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1600" dirty="0" err="1" smtClean="0"/>
              <a:t>политравма</a:t>
            </a:r>
            <a:endParaRPr lang="ru-RU" sz="1600" dirty="0"/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1600" dirty="0"/>
              <a:t>ожоги;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1600" dirty="0"/>
              <a:t>лечение новорожденных с тяжелой патологией (применение ИВЛ)</a:t>
            </a:r>
          </a:p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ru-RU" sz="1600" dirty="0"/>
              <a:t>онкологические </a:t>
            </a:r>
            <a:r>
              <a:rPr lang="ru-RU" sz="1600" dirty="0" smtClean="0"/>
              <a:t>КСГ</a:t>
            </a:r>
          </a:p>
          <a:p>
            <a:r>
              <a:rPr lang="ru-RU" b="1" dirty="0"/>
              <a:t>Перегруппировка </a:t>
            </a:r>
            <a:r>
              <a:rPr lang="ru-RU" b="1" dirty="0" smtClean="0"/>
              <a:t>диагнозов / операций </a:t>
            </a:r>
            <a:r>
              <a:rPr lang="ru-RU" b="1" dirty="0"/>
              <a:t>внутри действующих КСГ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1600" dirty="0"/>
              <a:t>нарушения ритма объединены с нарушениями </a:t>
            </a:r>
            <a:r>
              <a:rPr lang="ru-RU" sz="1600" dirty="0" smtClean="0"/>
              <a:t>проводимости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773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248" y="260648"/>
            <a:ext cx="6851104" cy="850106"/>
          </a:xfrm>
        </p:spPr>
        <p:txBody>
          <a:bodyPr>
            <a:noAutofit/>
          </a:bodyPr>
          <a:lstStyle/>
          <a:p>
            <a:r>
              <a:rPr lang="ru-RU" sz="3600" dirty="0" smtClean="0"/>
              <a:t>ПОЛИТРАВМА (ВК 4,9)</a:t>
            </a:r>
            <a:br>
              <a:rPr lang="ru-RU" sz="3600" dirty="0" smtClean="0"/>
            </a:br>
            <a:r>
              <a:rPr lang="ru-RU" sz="2400" dirty="0" smtClean="0"/>
              <a:t> (тяжелая множественная и сочетанная травма)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412776"/>
            <a:ext cx="2736304" cy="10584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 кода МКБ-10, обозначающих травму в 2 разных анатомических областях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1412776"/>
            <a:ext cx="2736304" cy="10584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 код МКБ-10, обозначающий множественную травму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3928" y="1758553"/>
            <a:ext cx="779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И</a:t>
            </a:r>
            <a:r>
              <a:rPr lang="ru-RU" sz="2400" b="1" dirty="0" smtClean="0"/>
              <a:t>ЛИ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627784" y="2946648"/>
            <a:ext cx="3024336" cy="12024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ПЛЮС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травматический шок, дыхательная или почечная недостаточность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авая фигурная скобка 2"/>
          <p:cNvSpPr/>
          <p:nvPr/>
        </p:nvSpPr>
        <p:spPr>
          <a:xfrm rot="5400000">
            <a:off x="3779912" y="1304764"/>
            <a:ext cx="720080" cy="6408712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2975897" y="2577167"/>
            <a:ext cx="484632" cy="3383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932040" y="2564904"/>
            <a:ext cx="484632" cy="3383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19672" y="5085184"/>
            <a:ext cx="4963923" cy="86409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 smtClean="0">
                <a:solidFill>
                  <a:srgbClr val="FF0000"/>
                </a:solidFill>
              </a:rPr>
              <a:t>НЕОБХОДИМ  МОНИТОРИНГ ДИНАМИКИ ЧИСЛА СЛУЧАЕВ 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9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err="1" smtClean="0"/>
              <a:t>Политравма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772816"/>
            <a:ext cx="23042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S02.0 </a:t>
            </a:r>
            <a:endParaRPr lang="ru-RU" dirty="0" smtClean="0"/>
          </a:p>
          <a:p>
            <a:pPr algn="ctr"/>
            <a:r>
              <a:rPr lang="ru-RU" dirty="0" smtClean="0"/>
              <a:t>Перелом свода черепа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3378696"/>
            <a:ext cx="23042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S36.1</a:t>
            </a:r>
            <a:endParaRPr lang="ru-RU" dirty="0" smtClean="0"/>
          </a:p>
          <a:p>
            <a:pPr algn="ctr"/>
            <a:r>
              <a:rPr lang="ru-RU" dirty="0" smtClean="0"/>
              <a:t>Травма печени или желчного пузыря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979712" y="278092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+</a:t>
            </a:r>
            <a:endParaRPr lang="ru-RU" sz="2800" dirty="0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3275856" y="1556792"/>
            <a:ext cx="504056" cy="3168352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2658616"/>
            <a:ext cx="230425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T79.4 </a:t>
            </a:r>
            <a:r>
              <a:rPr lang="ru-RU" dirty="0" smtClean="0"/>
              <a:t>Травматический шок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919766" y="283377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+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355976" y="3789040"/>
            <a:ext cx="2304256" cy="10801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ИЛИ: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J95.1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ru-RU" dirty="0" smtClean="0">
                <a:solidFill>
                  <a:schemeClr val="tx2"/>
                </a:solidFill>
              </a:rPr>
              <a:t> J95.2,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J96.0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ru-RU" dirty="0">
                <a:solidFill>
                  <a:schemeClr val="tx2"/>
                </a:solidFill>
              </a:rPr>
              <a:t> </a:t>
            </a:r>
            <a:r>
              <a:rPr lang="ru-RU" dirty="0" smtClean="0">
                <a:solidFill>
                  <a:schemeClr val="tx2"/>
                </a:solidFill>
              </a:rPr>
              <a:t>N17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812360" y="2658616"/>
            <a:ext cx="108012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КСГ 127 (4,8)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6761944" y="28746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675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1409253" y="476672"/>
            <a:ext cx="6264696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/>
              <a:t>ОЖОГИ</a:t>
            </a:r>
          </a:p>
          <a:p>
            <a:r>
              <a:rPr lang="ru-RU" sz="3600" dirty="0" smtClean="0"/>
              <a:t>(деление </a:t>
            </a:r>
            <a:r>
              <a:rPr lang="ru-RU" sz="3600" dirty="0"/>
              <a:t>по кодам </a:t>
            </a:r>
            <a:r>
              <a:rPr lang="ru-RU" sz="3600" dirty="0" smtClean="0"/>
              <a:t>МКБ-10)</a:t>
            </a:r>
            <a:endParaRPr lang="ru-RU" sz="3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87624" y="1636514"/>
            <a:ext cx="2736304" cy="10584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Ожоги 3-й степени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ВК = 1,9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64088" y="1636514"/>
            <a:ext cx="2736304" cy="10584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Другие ожоги, отморожения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ВК = 1,1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трелка углом вверх 13"/>
          <p:cNvSpPr/>
          <p:nvPr/>
        </p:nvSpPr>
        <p:spPr>
          <a:xfrm rot="5400000">
            <a:off x="4549202" y="1723320"/>
            <a:ext cx="850392" cy="516763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углом вверх 14"/>
          <p:cNvSpPr/>
          <p:nvPr/>
        </p:nvSpPr>
        <p:spPr>
          <a:xfrm rot="5400000" flipV="1">
            <a:off x="3877789" y="1746661"/>
            <a:ext cx="850392" cy="470082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600163" y="5013176"/>
            <a:ext cx="6048672" cy="151216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Планируется дальнейшая доработка: </a:t>
            </a:r>
            <a:r>
              <a:rPr lang="ru-RU" dirty="0" smtClean="0">
                <a:solidFill>
                  <a:srgbClr val="FF0000"/>
                </a:solidFill>
              </a:rPr>
              <a:t>дополнительные классификационные критерии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(площадь ожогов, ожоговая болезнь, пересадка кожи) </a:t>
            </a: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023433"/>
              </p:ext>
            </p:extLst>
          </p:nvPr>
        </p:nvGraphicFramePr>
        <p:xfrm>
          <a:off x="5436096" y="2924944"/>
          <a:ext cx="2664296" cy="1024890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504056"/>
                <a:gridCol w="2160240"/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T25.1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Термический ожог области голеностопного сустава и стопы, первой степени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T25.2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Термический ожог области голеностопного сустава и стопы, второй степени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568309"/>
              </p:ext>
            </p:extLst>
          </p:nvPr>
        </p:nvGraphicFramePr>
        <p:xfrm>
          <a:off x="1166143" y="2996952"/>
          <a:ext cx="2779266" cy="512445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416388"/>
                <a:gridCol w="2362878"/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T25.3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Термический ожог области </a:t>
                      </a:r>
                      <a:r>
                        <a:rPr lang="ru-RU" sz="1100" u="none" strike="noStrike" kern="1200" dirty="0">
                          <a:effectLst/>
                        </a:rPr>
                        <a:t>голеностопного</a:t>
                      </a:r>
                      <a:r>
                        <a:rPr lang="ru-RU" sz="1100" u="none" strike="noStrike" dirty="0">
                          <a:effectLst/>
                        </a:rPr>
                        <a:t> сустава и стопы, третьей степени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404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ОНКОЛОГИЯ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980728"/>
            <a:ext cx="2736304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ХИРУРГИЧЕСКОЕ </a:t>
            </a:r>
          </a:p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204864"/>
            <a:ext cx="2736304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ХИМИОТЕРАПИЯ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501008"/>
            <a:ext cx="27363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ЛУЧЕВАЯ ТЕРАПИЯ 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4509120"/>
            <a:ext cx="2736304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ГОСПИТАЛИЗАЦИЯ С ДИАГНОСТИЧЕСКОЙ ЦЕЛЬЮ 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3752460" y="13407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1002432"/>
            <a:ext cx="3888432" cy="10584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Интегрировано в хирургические группы по локализации опухоли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32040" y="2204864"/>
            <a:ext cx="3888432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4 новых группы: л</a:t>
            </a:r>
            <a:r>
              <a:rPr lang="ru-RU" sz="1600" dirty="0" smtClean="0">
                <a:solidFill>
                  <a:schemeClr val="tx2"/>
                </a:solidFill>
              </a:rPr>
              <a:t>ейкозы острые, дети; лейкозы острые, взрослые; другие ЗНО лимфоидной и кроветворной ткани, другие ЗНО </a:t>
            </a:r>
          </a:p>
          <a:p>
            <a:pPr algn="ctr"/>
            <a:r>
              <a:rPr lang="ru-RU" sz="1600" dirty="0" smtClean="0">
                <a:solidFill>
                  <a:schemeClr val="tx2"/>
                </a:solidFill>
              </a:rPr>
              <a:t>(ВК = 4,78; 3,6; 3,06; 2,3)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3737608" y="25649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3707904" y="37890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932040" y="3645024"/>
            <a:ext cx="3888432" cy="9361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3</a:t>
            </a:r>
            <a:r>
              <a:rPr lang="ru-RU" dirty="0" smtClean="0">
                <a:solidFill>
                  <a:schemeClr val="tx2"/>
                </a:solidFill>
              </a:rPr>
              <a:t> новых группы: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уровень затрат 1,  2 и 3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(ВК = 1,3; 2,2; 3,1)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5661248"/>
            <a:ext cx="2736304" cy="10584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ГОСПИТАЛИЗАЦИЯ БЕЗ  ДИАГНОСТИКИ И СПЛ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 flipH="1" flipV="1">
            <a:off x="3635896" y="4941168"/>
            <a:ext cx="498277" cy="1224136"/>
          </a:xfrm>
          <a:prstGeom prst="curvedRightArrow">
            <a:avLst/>
          </a:prstGeom>
          <a:solidFill>
            <a:schemeClr val="tx2">
              <a:lumMod val="20000"/>
              <a:lumOff val="80000"/>
            </a:schemeClr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758320" y="5013176"/>
            <a:ext cx="4134160" cy="1584176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Доработка онкологических КСГ: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FF0000"/>
                </a:solidFill>
              </a:rPr>
              <a:t>Уточнение содержания групп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FF0000"/>
                </a:solidFill>
              </a:rPr>
              <a:t>Уточнение </a:t>
            </a:r>
            <a:r>
              <a:rPr lang="ru-RU" sz="1400" dirty="0">
                <a:solidFill>
                  <a:srgbClr val="FF0000"/>
                </a:solidFill>
              </a:rPr>
              <a:t>относительных коэффициентов </a:t>
            </a:r>
            <a:r>
              <a:rPr lang="ru-RU" sz="1400" dirty="0" err="1">
                <a:solidFill>
                  <a:srgbClr val="FF0000"/>
                </a:solidFill>
              </a:rPr>
              <a:t>затратоемкости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FF0000"/>
                </a:solidFill>
              </a:rPr>
              <a:t>Учет </a:t>
            </a:r>
            <a:r>
              <a:rPr lang="ru-RU" sz="1400" dirty="0">
                <a:solidFill>
                  <a:srgbClr val="FF0000"/>
                </a:solidFill>
              </a:rPr>
              <a:t>комбинированного лечения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rgbClr val="FF0000"/>
                </a:solidFill>
              </a:rPr>
              <a:t>Госпитализация </a:t>
            </a:r>
            <a:r>
              <a:rPr lang="ru-RU" sz="1400" dirty="0">
                <a:solidFill>
                  <a:srgbClr val="FF0000"/>
                </a:solidFill>
              </a:rPr>
              <a:t>без диагностики и СПЛ</a:t>
            </a:r>
          </a:p>
        </p:txBody>
      </p:sp>
    </p:spTree>
    <p:extLst>
      <p:ext uri="{BB962C8B-B14F-4D97-AF65-F5344CB8AC3E}">
        <p14:creationId xmlns:p14="http://schemas.microsoft.com/office/powerpoint/2010/main" val="175918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Комбинированная группа: острые лейкозы у детей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2636912"/>
            <a:ext cx="144016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Диагноз МКБ-10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9" y="2625627"/>
            <a:ext cx="115212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Возраст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67945" y="1863627"/>
            <a:ext cx="100811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!8 лет и более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3234680"/>
            <a:ext cx="93610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Менее 18 лет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533258" y="3094112"/>
            <a:ext cx="1447608" cy="1415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А25.30.014</a:t>
            </a:r>
          </a:p>
          <a:p>
            <a:pPr algn="ctr"/>
            <a:r>
              <a:rPr lang="ru-RU" sz="1200" dirty="0"/>
              <a:t>Назначение лекарственной терапии при онкологическом заболевании у </a:t>
            </a:r>
            <a:r>
              <a:rPr lang="ru-RU" sz="1200" dirty="0" smtClean="0"/>
              <a:t>детей</a:t>
            </a:r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533257" y="1484783"/>
            <a:ext cx="1415008" cy="15125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А25.30.032 </a:t>
            </a:r>
            <a:r>
              <a:rPr lang="ru-RU" sz="1200" dirty="0" smtClean="0"/>
              <a:t>Назначение лекарственной терапии при онкологическом заболевании у взрослых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236296" y="1863627"/>
            <a:ext cx="126461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КСГ 74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236296" y="3234680"/>
            <a:ext cx="126461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КСГ 31</a:t>
            </a:r>
            <a:endParaRPr lang="ru-RU" dirty="0"/>
          </a:p>
        </p:txBody>
      </p:sp>
      <p:cxnSp>
        <p:nvCxnSpPr>
          <p:cNvPr id="12" name="Прямая соединительная линия 11"/>
          <p:cNvCxnSpPr>
            <a:endCxn id="5" idx="1"/>
          </p:cNvCxnSpPr>
          <p:nvPr/>
        </p:nvCxnSpPr>
        <p:spPr>
          <a:xfrm>
            <a:off x="2123728" y="3082028"/>
            <a:ext cx="360041" cy="7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3851920" y="2277671"/>
            <a:ext cx="1" cy="14393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076056" y="234888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076056" y="3717032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851104" y="3717032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923112" y="234888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5" idx="3"/>
          </p:cNvCxnSpPr>
          <p:nvPr/>
        </p:nvCxnSpPr>
        <p:spPr>
          <a:xfrm flipV="1">
            <a:off x="3635897" y="3082028"/>
            <a:ext cx="216023" cy="7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3851921" y="2276872"/>
            <a:ext cx="216023" cy="7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3851920" y="3716233"/>
            <a:ext cx="216023" cy="7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954717"/>
              </p:ext>
            </p:extLst>
          </p:nvPr>
        </p:nvGraphicFramePr>
        <p:xfrm>
          <a:off x="838200" y="4747220"/>
          <a:ext cx="6858259" cy="1562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0239"/>
                <a:gridCol w="6068020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C91.0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ОСТРЫЙ ЛИМФОБЛАСТНЫЙ 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C92.0 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ОСТРЫЙ МИЕЛОИДНЫЙ 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C92.4 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ОСТРЫЙ ПРОМИЕЛОЦИТАРНЫЙ 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C92.5 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ОСТРЫЙ МИЕЛОМОНОЦИТАРНЫЙ 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C93.0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ОСТРЫЙ МОНОЦИТАРНЫЙ 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C94.0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ОСТРАЯ ЭРИТРЕМИЯ И ЭРИТРОЛЕЙКОЗ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C94.2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ОСТРЫЙ МЕГАКАРИОБЛАСТНЫЙ ЛЕЙКОЗ 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C95.0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ОСТРЫЙ ЛЕЙКОЗ НЕУТОЧНЕННОГО КЛЕТОЧНОГО ТИПА 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9" name="Стрелка вниз 38"/>
          <p:cNvSpPr/>
          <p:nvPr/>
        </p:nvSpPr>
        <p:spPr>
          <a:xfrm>
            <a:off x="1187624" y="3733547"/>
            <a:ext cx="484632" cy="7755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707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НЕОНАТОЛОГИЯ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281871"/>
            <a:ext cx="38164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Малая масса тела при рождении, недоношенность – 2,82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276872"/>
            <a:ext cx="38164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Крайне малая масса тела при рождении, крайняя незрелость – 8,15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3284984"/>
            <a:ext cx="3816424" cy="120243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Лечение новорожденных с тяжелой патологией с применением аппаратных методов поддержки или замещения витальных функций – 7,4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4581128"/>
            <a:ext cx="38164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Геморрагические и гемолитические нарушения у новорожденных – 1,91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5589240"/>
            <a:ext cx="3816424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Другие нарушения, возникшие в перинатальном периоде – 1,65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1268760"/>
            <a:ext cx="3816424" cy="914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Детская хирургия в период новорожденности – 2,7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58320" y="4149080"/>
            <a:ext cx="4134160" cy="244827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ДОРАБОТКА НЕОНАТОЛОГИЧЕСКИХ КСГ:</a:t>
            </a:r>
            <a:endParaRPr lang="ru-RU" dirty="0" smtClean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FF0000"/>
                </a:solidFill>
              </a:rPr>
              <a:t>Расширение </a:t>
            </a:r>
            <a:r>
              <a:rPr lang="ru-RU" dirty="0">
                <a:solidFill>
                  <a:srgbClr val="FF0000"/>
                </a:solidFill>
              </a:rPr>
              <a:t>перечня операций в период </a:t>
            </a:r>
            <a:r>
              <a:rPr lang="ru-RU" dirty="0" smtClean="0">
                <a:solidFill>
                  <a:srgbClr val="FF0000"/>
                </a:solidFill>
              </a:rPr>
              <a:t>новорожденности</a:t>
            </a:r>
            <a:endParaRPr lang="ru-RU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0000"/>
                </a:solidFill>
              </a:rPr>
              <a:t>Увеличение периода «новорожденности» для недоношенных детей</a:t>
            </a: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53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Исключения ряда услуг из классификационных критериев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75476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/>
              <a:t>Наложение акушерских щипцов</a:t>
            </a:r>
          </a:p>
          <a:p>
            <a:r>
              <a:rPr lang="ru-RU" i="1" dirty="0"/>
              <a:t>Вакуум-экстракция плода</a:t>
            </a:r>
          </a:p>
          <a:p>
            <a:r>
              <a:rPr lang="ru-RU" i="1" dirty="0"/>
              <a:t>Экстракция плода за тазовый конец</a:t>
            </a:r>
          </a:p>
          <a:p>
            <a:r>
              <a:rPr lang="ru-RU" i="1" dirty="0"/>
              <a:t>Ручное пособие при тазовом </a:t>
            </a:r>
            <a:r>
              <a:rPr lang="ru-RU" i="1" dirty="0" err="1"/>
              <a:t>предлежании</a:t>
            </a:r>
            <a:r>
              <a:rPr lang="ru-RU" i="1" dirty="0"/>
              <a:t> плода (по </a:t>
            </a:r>
            <a:r>
              <a:rPr lang="ru-RU" i="1" dirty="0" err="1"/>
              <a:t>Цовьянову</a:t>
            </a:r>
            <a:r>
              <a:rPr lang="ru-RU" i="1" dirty="0"/>
              <a:t>)</a:t>
            </a:r>
          </a:p>
          <a:p>
            <a:r>
              <a:rPr lang="ru-RU" i="1" dirty="0"/>
              <a:t>Поворот плода за </a:t>
            </a:r>
            <a:r>
              <a:rPr lang="ru-RU" i="1" dirty="0" smtClean="0"/>
              <a:t>ножку…</a:t>
            </a:r>
          </a:p>
          <a:p>
            <a:endParaRPr lang="ru-RU" i="1" dirty="0" smtClean="0"/>
          </a:p>
          <a:p>
            <a:endParaRPr lang="ru-RU" i="1" dirty="0"/>
          </a:p>
          <a:p>
            <a:r>
              <a:rPr lang="ru-RU" i="1" dirty="0" smtClean="0"/>
              <a:t>Лапаротомия</a:t>
            </a:r>
          </a:p>
          <a:p>
            <a:r>
              <a:rPr lang="ru-RU" i="1" dirty="0" err="1" smtClean="0"/>
              <a:t>Релапаротомия</a:t>
            </a:r>
            <a:endParaRPr lang="ru-RU" i="1" dirty="0" smtClean="0"/>
          </a:p>
          <a:p>
            <a:r>
              <a:rPr lang="ru-RU" i="1" dirty="0" smtClean="0"/>
              <a:t>Лапароскопия</a:t>
            </a:r>
          </a:p>
          <a:p>
            <a:endParaRPr lang="ru-RU" i="1" dirty="0"/>
          </a:p>
          <a:p>
            <a:endParaRPr lang="ru-RU" i="1" dirty="0"/>
          </a:p>
          <a:p>
            <a:endParaRPr lang="ru-RU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251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Исключение услуги из КСГ не означает:</a:t>
            </a:r>
          </a:p>
          <a:p>
            <a:r>
              <a:rPr lang="ru-RU" dirty="0" smtClean="0"/>
              <a:t>что она не должна выполняться</a:t>
            </a:r>
          </a:p>
          <a:p>
            <a:r>
              <a:rPr lang="ru-RU" dirty="0" smtClean="0"/>
              <a:t>что она не финансируется </a:t>
            </a:r>
          </a:p>
          <a:p>
            <a:pPr marL="0" indent="0">
              <a:buNone/>
            </a:pPr>
            <a:r>
              <a:rPr lang="ru-RU" dirty="0" smtClean="0"/>
              <a:t>Это означает только ЧТО УСЛУГА НЕ МОЖЕТ ЯВЛЯТЬСЯ КРИТЕИЕМ ОТНЕСЕНИЯ К КСГ (т.е. уже учтена при расчете ВК)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Некоторые услуги в большинстве случаев не имеют самостоятельного значения, а представляют собой этап операции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60572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Часто задаваемый вопрос: реанимация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r>
              <a:rPr lang="ru-RU" dirty="0" smtClean="0"/>
              <a:t>В действующей версии КСГ не выделяется отдельно как классификационный критерий</a:t>
            </a:r>
          </a:p>
          <a:p>
            <a:endParaRPr lang="ru-RU" dirty="0" smtClean="0"/>
          </a:p>
          <a:p>
            <a:r>
              <a:rPr lang="ru-RU" dirty="0" smtClean="0"/>
              <a:t>Учтена в относительном коэффициенте </a:t>
            </a:r>
            <a:r>
              <a:rPr lang="ru-RU" dirty="0" err="1" smtClean="0"/>
              <a:t>затратоемкости</a:t>
            </a:r>
            <a:r>
              <a:rPr lang="ru-RU" dirty="0" smtClean="0"/>
              <a:t> группы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3000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Включение высокотехнологичной помощи (ВМП) в КСГ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060848"/>
            <a:ext cx="4038600" cy="4464496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Хирургические методы:</a:t>
            </a:r>
          </a:p>
          <a:p>
            <a:r>
              <a:rPr lang="ru-RU" dirty="0" smtClean="0"/>
              <a:t>Частично уже были и в Номенклатуре, и в КСГ</a:t>
            </a:r>
          </a:p>
          <a:p>
            <a:r>
              <a:rPr lang="ru-RU" dirty="0" smtClean="0"/>
              <a:t>+ внесены новые услуги</a:t>
            </a:r>
          </a:p>
          <a:p>
            <a:r>
              <a:rPr lang="ru-RU" dirty="0" smtClean="0"/>
              <a:t>+ использован принцип комбинирования критериев отнесения к КСГ</a:t>
            </a:r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ПРОБЛЕМЫ</a:t>
            </a:r>
          </a:p>
          <a:p>
            <a:r>
              <a:rPr lang="ru-RU" dirty="0" smtClean="0"/>
              <a:t>Недостатки Номенклатуры (отсутствие единообразия в принципах выделения  простых услуг)</a:t>
            </a:r>
          </a:p>
          <a:p>
            <a:r>
              <a:rPr lang="ru-RU" dirty="0" smtClean="0"/>
              <a:t>Действующая версия КСГ не учитывает одновременного проведения нескольких операций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33026"/>
            <a:ext cx="4038600" cy="429231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Терапевтические методы:</a:t>
            </a:r>
          </a:p>
          <a:p>
            <a:r>
              <a:rPr lang="ru-RU" dirty="0"/>
              <a:t>в основном «растворены» в существующих КСГ</a:t>
            </a:r>
          </a:p>
          <a:p>
            <a:r>
              <a:rPr lang="ru-RU" dirty="0"/>
              <a:t>+ использован принцип комбинирования критериев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ПРОБЛЕМЫ</a:t>
            </a:r>
          </a:p>
          <a:p>
            <a:r>
              <a:rPr lang="ru-RU" dirty="0"/>
              <a:t>В ряде случаев критерии отнесения методов лечения к ВМП не ясны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1586695"/>
            <a:ext cx="70839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409 методов лечения, относящихся к ВМП, включены в КСГ в 2014 г.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63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90662"/>
            <a:ext cx="8229600" cy="1498178"/>
          </a:xfrm>
        </p:spPr>
        <p:txBody>
          <a:bodyPr>
            <a:noAutofit/>
          </a:bodyPr>
          <a:lstStyle/>
          <a:p>
            <a:r>
              <a:rPr lang="ru-RU" sz="3200" b="1" dirty="0"/>
              <a:t>Отсутствует единообразие в принципах классификации на уровне отдельных </a:t>
            </a:r>
            <a:r>
              <a:rPr lang="ru-RU" sz="3200" b="1" dirty="0" smtClean="0"/>
              <a:t>услуг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endParaRPr lang="ru-RU" sz="32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618862"/>
              </p:ext>
            </p:extLst>
          </p:nvPr>
        </p:nvGraphicFramePr>
        <p:xfrm>
          <a:off x="467544" y="1916832"/>
          <a:ext cx="7992888" cy="359320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033141"/>
                <a:gridCol w="3959747"/>
              </a:tblGrid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 лечения,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включенный в ВМП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600" b="1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из Номенклатуры  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  <a:tr h="6435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Экстирпация матки с тазовой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лимфаденэктомией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интраоперационной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лучевой терапией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A16.20.063.005 </a:t>
                      </a: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Экстирпация 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матки с тазовой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лимфаденэктомией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интраоперационной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лучевой терапией                      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  <a:tr h="6435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Резекция прямой кишки с расширенной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лимфаденэктомией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субтотальной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перитонэктомией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экстирпацией большого сальника и гипертермической внутрибрюшной химиотерапией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A16.19.021 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Резекция прямой кишки </a:t>
                      </a:r>
                    </a:p>
                    <a:p>
                      <a:pPr algn="l" fontAlgn="t"/>
                      <a:r>
                        <a:rPr lang="en-US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A16.30.010 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Иссечение сальника </a:t>
                      </a:r>
                    </a:p>
                    <a:p>
                      <a:pPr algn="l" fontAlgn="t"/>
                      <a:r>
                        <a:rPr lang="en-US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A16.06.009 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Лимфаденэктомия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абдоминальная </a:t>
                      </a:r>
                    </a:p>
                    <a:p>
                      <a:pPr algn="l" fontAlgn="t"/>
                      <a:r>
                        <a:rPr lang="en-US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A16.30.023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Перитонэктомия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 fontAlgn="t"/>
                      <a:r>
                        <a:rPr lang="en-US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A16.30.053 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Интраоперационная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внутрибрюшная гипертермическая химиотерапия </a:t>
                      </a:r>
                    </a:p>
                    <a:p>
                      <a:pPr algn="l" fontAlgn="t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437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801192"/>
              </p:ext>
            </p:extLst>
          </p:nvPr>
        </p:nvGraphicFramePr>
        <p:xfrm>
          <a:off x="467544" y="1556792"/>
          <a:ext cx="7992888" cy="464559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789927"/>
                <a:gridCol w="631941"/>
                <a:gridCol w="1818492"/>
                <a:gridCol w="648072"/>
                <a:gridCol w="1370787"/>
                <a:gridCol w="2733669"/>
              </a:tblGrid>
              <a:tr h="12241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Код вида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Номер КСГ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Наименование вида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ВМП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Коды по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МКБ-Х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Модель пациента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Метод лечения</a:t>
                      </a:r>
                    </a:p>
                  </a:txBody>
                  <a:tcPr marL="9525" marR="9525" marT="9525" marB="0" anchor="ctr"/>
                </a:tc>
              </a:tr>
              <a:tr h="21010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02.00.003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96" marR="7696" marT="769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96" marR="7696" marT="769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Лечение 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преэклампсии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 при  сроке до 34 недели беременности    с применением химиотерапевтических, биологических препаратов, эфферентных методов терапии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96" marR="7696" marT="769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О11, </a:t>
                      </a:r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O12, O13, O14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96" marR="7696" marT="769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Преэклампсия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 у беременной при сроке до 34 недель беременности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96" marR="7696" marT="7696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Комплексная индивидуально подобранная терапия с применением биологических препаратов и экстракорпоральных методов лечения (аппаратный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плазмаферез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,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гемофильтрация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,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озонотерапия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), направленная на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пролонгирование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 беременности под контролем </a:t>
                      </a:r>
                      <a:r>
                        <a:rPr lang="ru-RU" sz="1400" u="none" strike="noStrike" dirty="0" smtClean="0">
                          <a:effectLst/>
                          <a:latin typeface="+mj-lt"/>
                        </a:rPr>
                        <a:t> суточного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мониторирования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 артериального давления,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транскраниальной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  допплерографии, эхокардиографии,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внутрипочечной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 гемодинамики, компьютерной </a:t>
                      </a:r>
                      <a:r>
                        <a:rPr lang="ru-RU" sz="1400" u="none" strike="noStrike" dirty="0" smtClean="0">
                          <a:effectLst/>
                          <a:latin typeface="+mj-lt"/>
                        </a:rPr>
                        <a:t>томографии</a:t>
                      </a:r>
                      <a:r>
                        <a:rPr lang="ru-RU" sz="1400" u="none" strike="noStrike" baseline="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+mj-lt"/>
                        </a:rPr>
                        <a:t>сетчатки</a:t>
                      </a:r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, функции эндотелий зависимой </a:t>
                      </a:r>
                      <a:r>
                        <a:rPr lang="ru-RU" sz="1400" u="none" strike="noStrike" dirty="0" err="1">
                          <a:effectLst/>
                          <a:latin typeface="+mj-lt"/>
                        </a:rPr>
                        <a:t>дилятации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96" marR="7696" marT="7696" marB="0" anchor="b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/>
              <a:t>Нет однозначного критерия отнесения к ВМП:</a:t>
            </a:r>
          </a:p>
        </p:txBody>
      </p:sp>
    </p:spTree>
    <p:extLst>
      <p:ext uri="{BB962C8B-B14F-4D97-AF65-F5344CB8AC3E}">
        <p14:creationId xmlns:p14="http://schemas.microsoft.com/office/powerpoint/2010/main" val="17174683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78098"/>
          </a:xfrm>
        </p:spPr>
        <p:txBody>
          <a:bodyPr>
            <a:normAutofit/>
          </a:bodyPr>
          <a:lstStyle/>
          <a:p>
            <a:r>
              <a:rPr lang="ru-RU" dirty="0" smtClean="0"/>
              <a:t>Региональные особенности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Свердловская </a:t>
            </a:r>
            <a:r>
              <a:rPr lang="ru-RU" b="1" dirty="0" smtClean="0"/>
              <a:t>область: </a:t>
            </a:r>
            <a:r>
              <a:rPr lang="ru-RU" dirty="0" smtClean="0"/>
              <a:t>выделение подгрупп внутри КСГ</a:t>
            </a:r>
          </a:p>
          <a:p>
            <a:pPr algn="r"/>
            <a:r>
              <a:rPr lang="ru-RU" sz="3000" i="1" dirty="0"/>
              <a:t>Инфаркт </a:t>
            </a:r>
            <a:r>
              <a:rPr lang="ru-RU" sz="3000" i="1" dirty="0" smtClean="0"/>
              <a:t>миокарда </a:t>
            </a:r>
            <a:r>
              <a:rPr lang="ru-RU" sz="3000" i="1" dirty="0"/>
              <a:t>с применением </a:t>
            </a:r>
            <a:r>
              <a:rPr lang="ru-RU" sz="3000" i="1" dirty="0" err="1"/>
              <a:t>тромболизиса</a:t>
            </a:r>
            <a:r>
              <a:rPr lang="ru-RU" sz="3000" i="1" dirty="0"/>
              <a:t> / без </a:t>
            </a:r>
            <a:r>
              <a:rPr lang="ru-RU" sz="3000" i="1" dirty="0" err="1"/>
              <a:t>тромболизиса</a:t>
            </a:r>
            <a:endParaRPr lang="ru-RU" sz="3000" i="1" dirty="0"/>
          </a:p>
          <a:p>
            <a:pPr algn="r"/>
            <a:r>
              <a:rPr lang="ru-RU" sz="3000" i="1" dirty="0" smtClean="0"/>
              <a:t>Отравления </a:t>
            </a:r>
            <a:r>
              <a:rPr lang="ru-RU" sz="3000" i="1" dirty="0"/>
              <a:t>различной степени </a:t>
            </a:r>
            <a:r>
              <a:rPr lang="ru-RU" sz="3000" i="1" dirty="0" smtClean="0"/>
              <a:t>тяжести</a:t>
            </a:r>
          </a:p>
          <a:p>
            <a:pPr algn="r"/>
            <a:r>
              <a:rPr lang="ru-RU" sz="3000" i="1" dirty="0" smtClean="0"/>
              <a:t>ОНМК 1 и 2 уровень затрат</a:t>
            </a:r>
            <a:endParaRPr lang="ru-RU" sz="3000" i="1" dirty="0"/>
          </a:p>
          <a:p>
            <a:endParaRPr lang="ru-RU" sz="2800" dirty="0" smtClean="0"/>
          </a:p>
          <a:p>
            <a:r>
              <a:rPr lang="ru-RU" sz="2800" b="1" dirty="0"/>
              <a:t>Ставропольский край:</a:t>
            </a:r>
            <a:r>
              <a:rPr lang="ru-RU" sz="2800" dirty="0"/>
              <a:t> </a:t>
            </a:r>
            <a:r>
              <a:rPr lang="ru-RU" sz="2800" dirty="0" smtClean="0"/>
              <a:t>выделение подгрупп внутри КСГ</a:t>
            </a:r>
          </a:p>
          <a:p>
            <a:pPr marL="0" indent="0">
              <a:buNone/>
            </a:pPr>
            <a:r>
              <a:rPr lang="ru-RU" sz="2800" dirty="0" smtClean="0"/>
              <a:t> </a:t>
            </a:r>
            <a:endParaRPr lang="ru-RU" sz="2800" dirty="0"/>
          </a:p>
          <a:p>
            <a:r>
              <a:rPr lang="ru-RU" sz="2800" b="1" dirty="0" smtClean="0"/>
              <a:t>Республика Татарстан: </a:t>
            </a:r>
            <a:r>
              <a:rPr lang="ru-RU" sz="2800" dirty="0" smtClean="0"/>
              <a:t>создание </a:t>
            </a:r>
            <a:r>
              <a:rPr lang="ru-RU" sz="2800" dirty="0"/>
              <a:t>собственной группировки на основе аналогичной </a:t>
            </a:r>
            <a:r>
              <a:rPr lang="ru-RU" sz="2800" dirty="0" smtClean="0"/>
              <a:t>методологии</a:t>
            </a:r>
          </a:p>
          <a:p>
            <a:endParaRPr lang="ru-RU" sz="2800" dirty="0"/>
          </a:p>
          <a:p>
            <a:endParaRPr lang="ru-RU" sz="3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74850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Совершенствование группировки в 2014 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Недостатки Номенклатуры</a:t>
            </a:r>
          </a:p>
          <a:p>
            <a:endParaRPr lang="ru-RU" dirty="0" smtClean="0"/>
          </a:p>
          <a:p>
            <a:r>
              <a:rPr lang="ru-RU" dirty="0" smtClean="0"/>
              <a:t>Действующая группировка не учитывает одновременного проведения нескольких вмешательств</a:t>
            </a:r>
          </a:p>
          <a:p>
            <a:endParaRPr lang="ru-RU" dirty="0" smtClean="0"/>
          </a:p>
          <a:p>
            <a:r>
              <a:rPr lang="ru-RU" dirty="0" smtClean="0"/>
              <a:t>Нет критериев выделения дорогостоящего терапевтического лечения</a:t>
            </a:r>
          </a:p>
          <a:p>
            <a:endParaRPr lang="ru-RU" dirty="0" smtClean="0"/>
          </a:p>
          <a:p>
            <a:r>
              <a:rPr lang="ru-RU" dirty="0" smtClean="0"/>
              <a:t>В ряде случаев критерии отнесения методов лечения к ВМП не ясны </a:t>
            </a:r>
            <a:endParaRPr lang="ru-RU" dirty="0"/>
          </a:p>
        </p:txBody>
      </p:sp>
      <p:sp>
        <p:nvSpPr>
          <p:cNvPr id="4" name="Стрелка вправо с вырезом 3"/>
          <p:cNvSpPr/>
          <p:nvPr/>
        </p:nvSpPr>
        <p:spPr>
          <a:xfrm>
            <a:off x="5450948" y="1556792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715108" y="1340768"/>
            <a:ext cx="2214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Доработка Номенклатуры</a:t>
            </a:r>
            <a:endParaRPr lang="ru-RU" sz="2400" b="1" dirty="0"/>
          </a:p>
        </p:txBody>
      </p:sp>
      <p:sp>
        <p:nvSpPr>
          <p:cNvPr id="6" name="Стрелка вправо с вырезом 5"/>
          <p:cNvSpPr/>
          <p:nvPr/>
        </p:nvSpPr>
        <p:spPr>
          <a:xfrm>
            <a:off x="5609816" y="3861048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588224" y="2708920"/>
            <a:ext cx="25003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Анализ региональных особенностей, использование дополнительных критериев</a:t>
            </a:r>
          </a:p>
          <a:p>
            <a:r>
              <a:rPr lang="ru-RU" sz="2400" b="1" dirty="0" smtClean="0"/>
              <a:t>группировки </a:t>
            </a:r>
            <a:endParaRPr lang="ru-RU" sz="2400" b="1" dirty="0"/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4932040" y="2243773"/>
            <a:ext cx="518908" cy="3849523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91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/>
              <a:t>Доработка Номенклатуры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45395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Сбор и анализ предложений из субъектов РФ</a:t>
            </a:r>
          </a:p>
          <a:p>
            <a:pPr algn="r"/>
            <a:r>
              <a:rPr lang="ru-RU" b="1" u="sng" dirty="0"/>
              <a:t>о</a:t>
            </a:r>
            <a:r>
              <a:rPr lang="ru-RU" b="1" u="sng" dirty="0" smtClean="0"/>
              <a:t>существлен в течение марта </a:t>
            </a:r>
          </a:p>
          <a:p>
            <a:endParaRPr lang="ru-RU" b="1" u="sng" dirty="0"/>
          </a:p>
          <a:p>
            <a:r>
              <a:rPr lang="ru-RU" dirty="0" smtClean="0"/>
              <a:t>Сопоставление видов ВМП с услугами из Номенклатуры, совершенствование наименований услуг</a:t>
            </a:r>
          </a:p>
          <a:p>
            <a:endParaRPr lang="ru-RU" dirty="0"/>
          </a:p>
          <a:p>
            <a:r>
              <a:rPr lang="ru-RU" dirty="0" smtClean="0"/>
              <a:t>Согласование со специалистами </a:t>
            </a:r>
          </a:p>
          <a:p>
            <a:endParaRPr lang="ru-RU" dirty="0"/>
          </a:p>
          <a:p>
            <a:r>
              <a:rPr lang="ru-RU" dirty="0" smtClean="0"/>
              <a:t>Подготовка предложений по актуализации приказа Минздрава России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472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Номенклатура </a:t>
            </a:r>
            <a:br>
              <a:rPr lang="ru-RU" dirty="0" smtClean="0"/>
            </a:br>
            <a:r>
              <a:rPr lang="ru-RU" sz="2700" dirty="0"/>
              <a:t>(</a:t>
            </a:r>
            <a:r>
              <a:rPr lang="ru-RU" sz="2700" b="1" i="1" dirty="0" smtClean="0"/>
              <a:t>приказ </a:t>
            </a:r>
            <a:r>
              <a:rPr lang="ru-RU" sz="2700" b="1" i="1" dirty="0"/>
              <a:t>Минздрава России от 28 октября 2013 г. N </a:t>
            </a:r>
            <a:r>
              <a:rPr lang="ru-RU" sz="2700" b="1" i="1" dirty="0" smtClean="0"/>
              <a:t>794н)</a:t>
            </a:r>
            <a:endParaRPr lang="ru-RU" sz="27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1142984"/>
            <a:ext cx="2857520" cy="7143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НОМЕНКЛАТУРА МЕДИЦИНСКИХ УСЛУГ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2428868"/>
            <a:ext cx="307183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Класс А: простые услуги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72132" y="2428868"/>
            <a:ext cx="271464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Класс В: сложные и комплексные  услуги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3871922"/>
            <a:ext cx="307183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25 разделов: типы услуг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910" y="5372120"/>
            <a:ext cx="307183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30 подразделов: анатомо-функциональная область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29124" y="4071942"/>
            <a:ext cx="4143404" cy="50006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16 - оперативное лечение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429124" y="4786322"/>
            <a:ext cx="4143404" cy="166701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0000"/>
                </a:solidFill>
              </a:rPr>
              <a:t>06 - рентгенологические исследования с их последующим описанием и рентгенотерапия;</a:t>
            </a:r>
          </a:p>
          <a:p>
            <a:pPr algn="ctr"/>
            <a:r>
              <a:rPr lang="ru-RU" sz="1200" dirty="0" smtClean="0">
                <a:solidFill>
                  <a:srgbClr val="FF0000"/>
                </a:solidFill>
              </a:rPr>
              <a:t>07 - исследования с помощью радионуклидов и методы радиационной терапии</a:t>
            </a:r>
          </a:p>
          <a:p>
            <a:pPr algn="ctr"/>
            <a:r>
              <a:rPr lang="ru-RU" sz="1200" dirty="0" smtClean="0">
                <a:solidFill>
                  <a:srgbClr val="FF0000"/>
                </a:solidFill>
              </a:rPr>
              <a:t>22 - лечение с помощью лучевого (звукового, светового, ультрафиолетового, лазерного) воздействия</a:t>
            </a:r>
          </a:p>
          <a:p>
            <a:pPr algn="ctr"/>
            <a:r>
              <a:rPr lang="ru-RU" sz="1200" dirty="0" smtClean="0">
                <a:solidFill>
                  <a:srgbClr val="FF0000"/>
                </a:solidFill>
              </a:rPr>
              <a:t>24 - диагностика и лечение, основанные на тепловых эффектах</a:t>
            </a:r>
            <a:endParaRPr lang="ru-RU" sz="1200" dirty="0">
              <a:solidFill>
                <a:srgbClr val="FF0000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3286116" y="1928802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500694" y="1928802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2571736" y="3429000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2500298" y="4857760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/>
          <p:cNvCxnSpPr>
            <a:stCxn id="10" idx="3"/>
            <a:endCxn id="12" idx="1"/>
          </p:cNvCxnSpPr>
          <p:nvPr/>
        </p:nvCxnSpPr>
        <p:spPr>
          <a:xfrm flipV="1">
            <a:off x="3714744" y="4321975"/>
            <a:ext cx="714380" cy="714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3929058" y="5641990"/>
            <a:ext cx="50006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>
            <a:off x="3285322" y="5000636"/>
            <a:ext cx="1286678" cy="79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5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792088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Перспективы дальнейшего развития группировки</a:t>
            </a:r>
            <a:endParaRPr lang="ru-RU" sz="3600" b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r>
              <a:rPr lang="ru-RU" dirty="0" smtClean="0"/>
              <a:t>Обоснованное выделение новых групп </a:t>
            </a:r>
            <a:r>
              <a:rPr lang="ru-RU" b="1" u="sng" dirty="0"/>
              <a:t>ПРИ НАЛИЧИИ ОБЪЕКТИВНЫХ КЛАССИФИКАЦИОННЫХ </a:t>
            </a:r>
            <a:r>
              <a:rPr lang="ru-RU" b="1" u="sng" dirty="0" smtClean="0"/>
              <a:t>КРИТЕРИЕВ: </a:t>
            </a:r>
          </a:p>
          <a:p>
            <a:pPr marL="711200" indent="12700"/>
            <a:r>
              <a:rPr lang="ru-RU" dirty="0" smtClean="0"/>
              <a:t>Диагноз</a:t>
            </a:r>
          </a:p>
          <a:p>
            <a:pPr marL="711200" indent="12700" algn="r"/>
            <a:r>
              <a:rPr lang="ru-RU" sz="2400" i="1" dirty="0"/>
              <a:t>с</a:t>
            </a:r>
            <a:r>
              <a:rPr lang="ru-RU" sz="2400" i="1" dirty="0" smtClean="0"/>
              <a:t>епсис</a:t>
            </a:r>
          </a:p>
          <a:p>
            <a:pPr marL="711200" indent="12700"/>
            <a:r>
              <a:rPr lang="ru-RU" dirty="0" smtClean="0"/>
              <a:t>Тяжесть состояния</a:t>
            </a:r>
            <a:endParaRPr lang="ru-RU" dirty="0"/>
          </a:p>
          <a:p>
            <a:pPr marL="711200" lvl="0" indent="12700" algn="r"/>
            <a:r>
              <a:rPr lang="ru-RU" sz="2400" i="1" dirty="0" err="1" smtClean="0"/>
              <a:t>полиорганная</a:t>
            </a:r>
            <a:r>
              <a:rPr lang="ru-RU" sz="2400" i="1" dirty="0" smtClean="0"/>
              <a:t> </a:t>
            </a:r>
            <a:r>
              <a:rPr lang="ru-RU" sz="2400" i="1" dirty="0"/>
              <a:t>недостаточность у </a:t>
            </a:r>
            <a:r>
              <a:rPr lang="ru-RU" sz="2400" i="1" dirty="0" smtClean="0"/>
              <a:t>беременных </a:t>
            </a:r>
          </a:p>
          <a:p>
            <a:pPr marL="711200" lvl="0" indent="12700" algn="r"/>
            <a:r>
              <a:rPr lang="ru-RU" sz="2400" i="1" dirty="0" smtClean="0"/>
              <a:t>отравления</a:t>
            </a:r>
          </a:p>
          <a:p>
            <a:pPr marL="711200" lvl="0" indent="12700" algn="r"/>
            <a:r>
              <a:rPr lang="ru-RU" sz="2400" i="1" dirty="0" smtClean="0"/>
              <a:t>ожоги</a:t>
            </a:r>
          </a:p>
          <a:p>
            <a:pPr marL="711200" lvl="0" indent="12700"/>
            <a:r>
              <a:rPr lang="ru-RU" dirty="0"/>
              <a:t>Применение </a:t>
            </a:r>
            <a:r>
              <a:rPr lang="ru-RU" dirty="0" smtClean="0"/>
              <a:t>отдельных технологий</a:t>
            </a:r>
            <a:endParaRPr lang="ru-RU" dirty="0"/>
          </a:p>
          <a:p>
            <a:pPr lvl="0" algn="r"/>
            <a:endParaRPr lang="ru-RU" sz="2400" i="1" dirty="0" smtClean="0"/>
          </a:p>
          <a:p>
            <a:pPr lvl="0"/>
            <a:endParaRPr lang="ru-RU" sz="2400" i="1" dirty="0" smtClean="0"/>
          </a:p>
          <a:p>
            <a:pPr lvl="0" algn="r"/>
            <a:endParaRPr lang="ru-RU" sz="2400" i="1" dirty="0" smtClean="0"/>
          </a:p>
          <a:p>
            <a:pPr marL="0" indent="0" algn="ctr">
              <a:buNone/>
            </a:pPr>
            <a:endParaRPr lang="ru-RU" b="1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pPr algn="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7502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Перспективы дальнейшего развития </a:t>
            </a:r>
            <a:r>
              <a:rPr lang="ru-RU" sz="3600" b="1" dirty="0" smtClean="0"/>
              <a:t>группировки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ru-RU" dirty="0" smtClean="0"/>
              <a:t>Включение в КСГ новых групп:</a:t>
            </a:r>
          </a:p>
          <a:p>
            <a:pPr algn="r"/>
            <a:r>
              <a:rPr lang="ru-RU" dirty="0"/>
              <a:t>г</a:t>
            </a:r>
            <a:r>
              <a:rPr lang="ru-RU" dirty="0" smtClean="0"/>
              <a:t>емодиализ и </a:t>
            </a:r>
            <a:r>
              <a:rPr lang="ru-RU" dirty="0" err="1" smtClean="0"/>
              <a:t>перитонеальный</a:t>
            </a:r>
            <a:r>
              <a:rPr lang="ru-RU" dirty="0" smtClean="0"/>
              <a:t> диализ</a:t>
            </a:r>
          </a:p>
          <a:p>
            <a:pPr algn="r"/>
            <a:r>
              <a:rPr lang="ru-RU" dirty="0" smtClean="0"/>
              <a:t>реабилитация</a:t>
            </a:r>
          </a:p>
          <a:p>
            <a:endParaRPr lang="ru-RU" dirty="0"/>
          </a:p>
          <a:p>
            <a:r>
              <a:rPr lang="ru-RU" dirty="0" smtClean="0"/>
              <a:t>Возможность выделения подгрупп в субъектах Федерации (при наличии обоснования)</a:t>
            </a:r>
            <a:endParaRPr lang="ru-RU" dirty="0"/>
          </a:p>
          <a:p>
            <a:pPr algn="r"/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2499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Объективный классификационный критерий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001419"/>
          </a:xfrm>
        </p:spPr>
        <p:txBody>
          <a:bodyPr>
            <a:normAutofit fontScale="92500"/>
          </a:bodyPr>
          <a:lstStyle/>
          <a:p>
            <a:r>
              <a:rPr lang="ru-RU" sz="2800" dirty="0" smtClean="0"/>
              <a:t>Диагноз (комбинация диагнозов) </a:t>
            </a:r>
            <a:r>
              <a:rPr lang="ru-RU" sz="2800" b="1" u="sng" dirty="0" smtClean="0"/>
              <a:t>по МКБ-10</a:t>
            </a:r>
          </a:p>
          <a:p>
            <a:r>
              <a:rPr lang="ru-RU" sz="2800" dirty="0" smtClean="0"/>
              <a:t>Возраст, пол</a:t>
            </a:r>
          </a:p>
          <a:p>
            <a:r>
              <a:rPr lang="ru-RU" sz="2800" dirty="0" smtClean="0"/>
              <a:t>Отдельные технологии (включенные в Номенклатуру) </a:t>
            </a:r>
            <a:r>
              <a:rPr lang="ru-RU" sz="2800" b="1" u="sng" dirty="0" smtClean="0"/>
              <a:t>с низким риском необоснованного применения и низким риском резкого роста частоты применения</a:t>
            </a:r>
          </a:p>
          <a:p>
            <a:endParaRPr lang="ru-RU" sz="2800" b="1" u="sng" dirty="0"/>
          </a:p>
          <a:p>
            <a:pPr marL="0" indent="0">
              <a:buNone/>
            </a:pPr>
            <a:r>
              <a:rPr lang="ru-RU" sz="2800" b="1" dirty="0" smtClean="0"/>
              <a:t>ДОПОЛНИТЕЛЬНО НЕОБХОДИМО ЗНАТЬ:</a:t>
            </a:r>
          </a:p>
          <a:p>
            <a:r>
              <a:rPr lang="ru-RU" sz="2800" dirty="0" smtClean="0"/>
              <a:t>Число случаев, к-е предполагается выделить в отдельную группу,  и доля внутри действующей КСГ</a:t>
            </a:r>
          </a:p>
          <a:p>
            <a:r>
              <a:rPr lang="ru-RU" sz="2800" dirty="0" smtClean="0"/>
              <a:t>Обоснование более высокой </a:t>
            </a:r>
            <a:r>
              <a:rPr lang="ru-RU" sz="2800" dirty="0" err="1" smtClean="0"/>
              <a:t>затратоемкости</a:t>
            </a:r>
            <a:r>
              <a:rPr lang="ru-RU" sz="2800" dirty="0" smtClean="0"/>
              <a:t> (расходы, указание дорогостоящих ресурсов)</a:t>
            </a:r>
          </a:p>
          <a:p>
            <a:endParaRPr lang="ru-RU" sz="2800" b="1" u="sng" dirty="0"/>
          </a:p>
        </p:txBody>
      </p:sp>
    </p:spTree>
    <p:extLst>
      <p:ext uri="{BB962C8B-B14F-4D97-AF65-F5344CB8AC3E}">
        <p14:creationId xmlns:p14="http://schemas.microsoft.com/office/powerpoint/2010/main" val="24886527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/>
              <a:t>Развитие </a:t>
            </a:r>
            <a:r>
              <a:rPr lang="ru-RU" b="1" dirty="0" smtClean="0"/>
              <a:t>КСГ: дополнительно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352928" cy="554461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Правила кодирования</a:t>
            </a:r>
          </a:p>
          <a:p>
            <a:pPr algn="r"/>
            <a:r>
              <a:rPr lang="ru-RU" sz="2800" dirty="0"/>
              <a:t>м</a:t>
            </a:r>
            <a:r>
              <a:rPr lang="ru-RU" sz="2800" dirty="0" smtClean="0"/>
              <a:t>етодические рекомендации</a:t>
            </a:r>
          </a:p>
          <a:p>
            <a:r>
              <a:rPr lang="ru-RU" dirty="0" smtClean="0"/>
              <a:t>Учет проведения нескольких </a:t>
            </a:r>
            <a:r>
              <a:rPr lang="ru-RU" dirty="0" err="1" smtClean="0"/>
              <a:t>затратоемких</a:t>
            </a:r>
            <a:r>
              <a:rPr lang="ru-RU" dirty="0" smtClean="0"/>
              <a:t> вмешательств в течение одной госпитализации</a:t>
            </a:r>
          </a:p>
          <a:p>
            <a:r>
              <a:rPr lang="ru-RU" dirty="0" smtClean="0"/>
              <a:t>КСГ для дневного стационара</a:t>
            </a:r>
          </a:p>
          <a:p>
            <a:r>
              <a:rPr lang="ru-RU" dirty="0" smtClean="0"/>
              <a:t>Уточнение возможности выбора вида КСГ (хирургическая или терапевтическая)</a:t>
            </a:r>
          </a:p>
          <a:p>
            <a:r>
              <a:rPr lang="ru-RU" dirty="0" smtClean="0"/>
              <a:t>Соотнесение оперативных вмешательств с кодами МКБ-10</a:t>
            </a:r>
          </a:p>
          <a:p>
            <a:endParaRPr lang="ru-RU" dirty="0" smtClean="0"/>
          </a:p>
          <a:p>
            <a:r>
              <a:rPr lang="ru-RU" dirty="0" smtClean="0"/>
              <a:t>Обоснование выделения </a:t>
            </a:r>
            <a:r>
              <a:rPr lang="ru-RU" dirty="0" err="1" smtClean="0"/>
              <a:t>ресурсозатратных</a:t>
            </a:r>
            <a:r>
              <a:rPr lang="ru-RU" dirty="0" smtClean="0"/>
              <a:t> групп</a:t>
            </a:r>
          </a:p>
          <a:p>
            <a:pPr algn="r"/>
            <a:r>
              <a:rPr lang="ru-RU" sz="2800" dirty="0"/>
              <a:t>с</a:t>
            </a:r>
            <a:r>
              <a:rPr lang="ru-RU" sz="2800" dirty="0" smtClean="0"/>
              <a:t>бор данных о затратах в соотнесении с диагнозом/операцией</a:t>
            </a:r>
          </a:p>
          <a:p>
            <a:r>
              <a:rPr lang="ru-RU" dirty="0"/>
              <a:t>Уточнение коэффициентов </a:t>
            </a:r>
            <a:r>
              <a:rPr lang="ru-RU" dirty="0" err="1" smtClean="0"/>
              <a:t>затратоемкости</a:t>
            </a:r>
            <a:r>
              <a:rPr lang="ru-RU" dirty="0" smtClean="0"/>
              <a:t> (в частности, для операций 4-5 уровня)</a:t>
            </a:r>
            <a:endParaRPr lang="ru-RU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7409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>Заключение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587727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Формирование КСГ базируется на сходных усредненных объемах медицинской помощи однородным группам пациентов</a:t>
            </a:r>
          </a:p>
          <a:p>
            <a:endParaRPr lang="ru-RU" dirty="0"/>
          </a:p>
          <a:p>
            <a:r>
              <a:rPr lang="ru-RU" dirty="0" smtClean="0"/>
              <a:t>Для большинства случаев объективной единицей объема является средняя длительность лечения по профилю</a:t>
            </a:r>
          </a:p>
          <a:p>
            <a:endParaRPr lang="ru-RU" dirty="0"/>
          </a:p>
          <a:p>
            <a:r>
              <a:rPr lang="ru-RU" dirty="0" smtClean="0"/>
              <a:t>Для отдельных случаев необходимы дополнительные данные о затратах </a:t>
            </a:r>
          </a:p>
          <a:p>
            <a:endParaRPr lang="ru-RU" dirty="0"/>
          </a:p>
          <a:p>
            <a:r>
              <a:rPr lang="ru-RU" dirty="0" smtClean="0"/>
              <a:t>Предложения по выделению новых групп должны содержать:</a:t>
            </a:r>
          </a:p>
          <a:p>
            <a:pPr algn="r"/>
            <a:r>
              <a:rPr lang="ru-RU" dirty="0" smtClean="0"/>
              <a:t>указанием числа случаев (доли случаев) в действующей КСГ</a:t>
            </a:r>
          </a:p>
          <a:p>
            <a:pPr algn="r"/>
            <a:r>
              <a:rPr lang="ru-RU" dirty="0"/>
              <a:t>у</a:t>
            </a:r>
            <a:r>
              <a:rPr lang="ru-RU" dirty="0" smtClean="0"/>
              <a:t>казание классификационных критериев</a:t>
            </a:r>
          </a:p>
          <a:p>
            <a:pPr algn="r"/>
            <a:r>
              <a:rPr lang="ru-RU" dirty="0" smtClean="0"/>
              <a:t>подтверждение различий в затратах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6802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КСГ и качество медицинской помощи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82070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000375" y="2786063"/>
            <a:ext cx="3000375" cy="105727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КАЧЕСТВО МЕДИЦИНСКОЙ ПОМОЩИ</a:t>
            </a:r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2500313" y="4786313"/>
            <a:ext cx="2122487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/>
              <a:t>Своевременность</a:t>
            </a:r>
          </a:p>
        </p:txBody>
      </p:sp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4929188" y="785813"/>
            <a:ext cx="3497262" cy="1200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/>
              <a:t>Правильность выбора методов (диагностики, лечения, профилактики, реабилитации)</a:t>
            </a:r>
          </a:p>
        </p:txBody>
      </p:sp>
      <p:sp>
        <p:nvSpPr>
          <p:cNvPr id="4101" name="TextBox 6"/>
          <p:cNvSpPr txBox="1">
            <a:spLocks noChangeArrowheads="1"/>
          </p:cNvSpPr>
          <p:nvPr/>
        </p:nvSpPr>
        <p:spPr bwMode="auto">
          <a:xfrm>
            <a:off x="428625" y="3571875"/>
            <a:ext cx="1806575" cy="923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/>
              <a:t>Рациональное </a:t>
            </a:r>
          </a:p>
          <a:p>
            <a:pPr algn="ctr" eaLnBrk="1" hangingPunct="1"/>
            <a:r>
              <a:rPr lang="ru-RU" altLang="ru-RU"/>
              <a:t>расходование </a:t>
            </a:r>
          </a:p>
          <a:p>
            <a:pPr algn="ctr" eaLnBrk="1" hangingPunct="1"/>
            <a:r>
              <a:rPr lang="ru-RU" altLang="ru-RU"/>
              <a:t>ресурсов</a:t>
            </a:r>
          </a:p>
        </p:txBody>
      </p:sp>
      <p:sp>
        <p:nvSpPr>
          <p:cNvPr id="4102" name="TextBox 7"/>
          <p:cNvSpPr txBox="1">
            <a:spLocks noChangeArrowheads="1"/>
          </p:cNvSpPr>
          <p:nvPr/>
        </p:nvSpPr>
        <p:spPr bwMode="auto">
          <a:xfrm>
            <a:off x="5500688" y="4786313"/>
            <a:ext cx="2225675" cy="923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/>
              <a:t>Достижение </a:t>
            </a:r>
          </a:p>
          <a:p>
            <a:pPr algn="ctr" eaLnBrk="1" hangingPunct="1"/>
            <a:r>
              <a:rPr lang="ru-RU" altLang="ru-RU"/>
              <a:t>запланированного </a:t>
            </a:r>
          </a:p>
          <a:p>
            <a:pPr algn="ctr" eaLnBrk="1" hangingPunct="1"/>
            <a:r>
              <a:rPr lang="ru-RU" altLang="ru-RU"/>
              <a:t>результата</a:t>
            </a:r>
          </a:p>
        </p:txBody>
      </p:sp>
      <p:sp>
        <p:nvSpPr>
          <p:cNvPr id="4103" name="TextBox 8"/>
          <p:cNvSpPr txBox="1">
            <a:spLocks noChangeArrowheads="1"/>
          </p:cNvSpPr>
          <p:nvPr/>
        </p:nvSpPr>
        <p:spPr bwMode="auto">
          <a:xfrm>
            <a:off x="1143000" y="1000125"/>
            <a:ext cx="2368550" cy="1200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/>
              <a:t>Соответствие </a:t>
            </a:r>
          </a:p>
          <a:p>
            <a:pPr algn="ctr" eaLnBrk="1" hangingPunct="1"/>
            <a:r>
              <a:rPr lang="ru-RU" altLang="ru-RU"/>
              <a:t>уровню </a:t>
            </a:r>
          </a:p>
          <a:p>
            <a:pPr algn="ctr" eaLnBrk="1" hangingPunct="1"/>
            <a:r>
              <a:rPr lang="ru-RU" altLang="ru-RU"/>
              <a:t>научных знаний, </a:t>
            </a:r>
          </a:p>
          <a:p>
            <a:pPr algn="ctr" eaLnBrk="1" hangingPunct="1"/>
            <a:r>
              <a:rPr lang="ru-RU" altLang="ru-RU"/>
              <a:t>накопленного опыта</a:t>
            </a:r>
          </a:p>
        </p:txBody>
      </p:sp>
      <p:sp>
        <p:nvSpPr>
          <p:cNvPr id="4104" name="TextBox 9"/>
          <p:cNvSpPr txBox="1">
            <a:spLocks noChangeArrowheads="1"/>
          </p:cNvSpPr>
          <p:nvPr/>
        </p:nvSpPr>
        <p:spPr bwMode="auto">
          <a:xfrm>
            <a:off x="6929438" y="2928938"/>
            <a:ext cx="1711325" cy="646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/>
              <a:t>Контроль </a:t>
            </a:r>
          </a:p>
          <a:p>
            <a:pPr algn="ctr" eaLnBrk="1" hangingPunct="1"/>
            <a:r>
              <a:rPr lang="ru-RU" altLang="ru-RU"/>
              <a:t>степени риска</a:t>
            </a:r>
          </a:p>
        </p:txBody>
      </p:sp>
      <p:sp>
        <p:nvSpPr>
          <p:cNvPr id="11" name="Стрелка вправо 10"/>
          <p:cNvSpPr/>
          <p:nvPr/>
        </p:nvSpPr>
        <p:spPr>
          <a:xfrm rot="2120072">
            <a:off x="2281238" y="2478088"/>
            <a:ext cx="1008062" cy="3032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8636172">
            <a:off x="5018088" y="2276475"/>
            <a:ext cx="757237" cy="239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6143625" y="3143250"/>
            <a:ext cx="642938" cy="269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0673251">
            <a:off x="2376488" y="3768725"/>
            <a:ext cx="977900" cy="269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7772759">
            <a:off x="3463271" y="4214115"/>
            <a:ext cx="782637" cy="250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7837520">
            <a:off x="5680075" y="3746500"/>
            <a:ext cx="280988" cy="979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683568" y="4653136"/>
            <a:ext cx="1084909" cy="914400"/>
          </a:xfrm>
          <a:prstGeom prst="upArrowCallou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КСГ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1706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ПОТЕНЦИАЛЬНЫЕ </a:t>
            </a:r>
            <a:r>
              <a:rPr lang="ru-RU" dirty="0" smtClean="0"/>
              <a:t>РЕЗУЛЬТАТЫ ВНЕДРЕНИЯ </a:t>
            </a:r>
            <a:r>
              <a:rPr lang="ru-RU" dirty="0"/>
              <a:t>К</a:t>
            </a:r>
            <a:r>
              <a:rPr lang="ru-RU" dirty="0" smtClean="0"/>
              <a:t>СГ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27784" y="1916832"/>
            <a:ext cx="3744416" cy="12241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Оплата за случай лечения в соответствии с установленным групповым коэффициентом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3789040"/>
            <a:ext cx="2952328" cy="18002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Эффективное использование ресурсов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Внедрение новых технологий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11960" y="3789040"/>
            <a:ext cx="4536504" cy="288032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Ранняя необоснованная выписка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Избегание ресурсоемких случаев, случаев с низкой оплатой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Сокращение объема помощи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Госпитализация в больницы более высокого уровня больных, не нуждающихся в таком уровне помощи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Искажение (завышение) кодов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2843808" y="3210366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5724128" y="3212976"/>
            <a:ext cx="484632" cy="48920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0173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Мероприятия по управлению качеством: зарубежный опыт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25039"/>
            <a:ext cx="8229600" cy="436968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Препятствующие ухудшению качества</a:t>
            </a:r>
          </a:p>
          <a:p>
            <a:pPr algn="r"/>
            <a:r>
              <a:rPr lang="ru-RU" dirty="0" smtClean="0"/>
              <a:t>Отказ в оплате или сниженная оплата повторных госпитализаций в короткие сроки после выписки</a:t>
            </a:r>
          </a:p>
          <a:p>
            <a:pPr algn="r"/>
            <a:r>
              <a:rPr lang="ru-RU" dirty="0" smtClean="0"/>
              <a:t>Установление минимальных сроков лечения</a:t>
            </a:r>
          </a:p>
          <a:p>
            <a:pPr algn="r"/>
            <a:r>
              <a:rPr lang="ru-RU" dirty="0" smtClean="0"/>
              <a:t>Медицинский аудит    </a:t>
            </a:r>
          </a:p>
          <a:p>
            <a:endParaRPr lang="ru-RU" dirty="0" smtClean="0"/>
          </a:p>
          <a:p>
            <a:r>
              <a:rPr lang="ru-RU" dirty="0" smtClean="0"/>
              <a:t>Стимулирующие улучшение качества</a:t>
            </a:r>
          </a:p>
          <a:p>
            <a:pPr algn="r"/>
            <a:r>
              <a:rPr lang="ru-RU" dirty="0" smtClean="0"/>
              <a:t>Дополнительная оплата больницам, достигающим установленных уровней качества</a:t>
            </a:r>
          </a:p>
          <a:p>
            <a:pPr algn="r"/>
            <a:r>
              <a:rPr lang="ru-RU" dirty="0" smtClean="0"/>
              <a:t>Отказ </a:t>
            </a:r>
            <a:r>
              <a:rPr lang="ru-RU" dirty="0"/>
              <a:t>или снижение оплаты при развитии ятрогенных осложнений</a:t>
            </a:r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73966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Мероприятия </a:t>
            </a:r>
            <a:r>
              <a:rPr lang="ru-RU" sz="3200" b="1" dirty="0"/>
              <a:t>по </a:t>
            </a:r>
            <a:r>
              <a:rPr lang="ru-RU" sz="3200" b="1" dirty="0" smtClean="0"/>
              <a:t>контролю  качества медицинской помощи при внедрении КСГ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6203032" cy="4785395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Выборочный контроль качества </a:t>
            </a:r>
            <a:r>
              <a:rPr lang="ru-RU" dirty="0"/>
              <a:t>оказания медицинской </a:t>
            </a:r>
            <a:r>
              <a:rPr lang="ru-RU" dirty="0" smtClean="0"/>
              <a:t>помощи, в т. ч.:</a:t>
            </a:r>
          </a:p>
          <a:p>
            <a:pPr algn="r"/>
            <a:r>
              <a:rPr lang="ru-RU" dirty="0" smtClean="0"/>
              <a:t>обоснованности госпитализаций</a:t>
            </a:r>
          </a:p>
          <a:p>
            <a:pPr algn="r"/>
            <a:r>
              <a:rPr lang="ru-RU" dirty="0"/>
              <a:t>с</a:t>
            </a:r>
            <a:r>
              <a:rPr lang="ru-RU" dirty="0" smtClean="0"/>
              <a:t>роков лечения</a:t>
            </a:r>
          </a:p>
          <a:p>
            <a:pPr algn="r"/>
            <a:r>
              <a:rPr lang="ru-RU" dirty="0"/>
              <a:t>о</a:t>
            </a:r>
            <a:r>
              <a:rPr lang="ru-RU" dirty="0" smtClean="0"/>
              <a:t>боснованности кодирования</a:t>
            </a:r>
          </a:p>
          <a:p>
            <a:pPr algn="r"/>
            <a:endParaRPr lang="ru-RU" dirty="0"/>
          </a:p>
          <a:p>
            <a:r>
              <a:rPr lang="ru-RU" dirty="0" smtClean="0"/>
              <a:t>Поводы для контроля:</a:t>
            </a:r>
          </a:p>
          <a:p>
            <a:pPr algn="r"/>
            <a:r>
              <a:rPr lang="ru-RU" dirty="0" smtClean="0"/>
              <a:t>изменение структуры госпитализаций (например, повышение числа случаев с более высоким ВК)</a:t>
            </a:r>
          </a:p>
          <a:p>
            <a:r>
              <a:rPr lang="ru-RU" dirty="0" smtClean="0"/>
              <a:t>Дополнительные дефекты оказания медицинской помощи, например:</a:t>
            </a:r>
          </a:p>
          <a:p>
            <a:pPr algn="r"/>
            <a:r>
              <a:rPr lang="ru-RU" dirty="0" smtClean="0"/>
              <a:t>Неверное кодирование</a:t>
            </a:r>
          </a:p>
          <a:p>
            <a:pPr algn="r"/>
            <a:r>
              <a:rPr lang="ru-RU" dirty="0" smtClean="0"/>
              <a:t>Необоснованное отнесение к КСГ с более высоким ВК</a:t>
            </a:r>
          </a:p>
          <a:p>
            <a:endParaRPr lang="ru-RU" dirty="0" smtClean="0"/>
          </a:p>
          <a:p>
            <a:endParaRPr lang="ru-RU" dirty="0" smtClean="0"/>
          </a:p>
          <a:p>
            <a:pPr algn="r"/>
            <a:endParaRPr lang="ru-RU" dirty="0" smtClean="0"/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6516216" y="1340768"/>
            <a:ext cx="504056" cy="4896544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164289" y="3429000"/>
            <a:ext cx="1800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 перспективе актуализация </a:t>
            </a:r>
          </a:p>
          <a:p>
            <a:r>
              <a:rPr lang="ru-RU" b="1" dirty="0" smtClean="0"/>
              <a:t>Приказа ФОМС </a:t>
            </a:r>
            <a:r>
              <a:rPr lang="ru-RU" altLang="ru-RU" b="1" dirty="0"/>
              <a:t>от 1 декабря 2010 г. N 230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9532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КСГ, клинические руководства, стандарты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772816"/>
            <a:ext cx="331236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Унификация методов оплаты и тарифов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48064" y="1772816"/>
            <a:ext cx="309634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Унификация процесса оказания медицинской помощи</a:t>
            </a:r>
            <a:endParaRPr lang="ru-RU" dirty="0"/>
          </a:p>
        </p:txBody>
      </p:sp>
      <p:sp>
        <p:nvSpPr>
          <p:cNvPr id="7" name="Двойная стрелка влево/вправо 6"/>
          <p:cNvSpPr/>
          <p:nvPr/>
        </p:nvSpPr>
        <p:spPr>
          <a:xfrm>
            <a:off x="4139952" y="1988840"/>
            <a:ext cx="720080" cy="484632"/>
          </a:xfrm>
          <a:prstGeom prst="left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7544" y="3356992"/>
            <a:ext cx="3312368" cy="15841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КСГ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48064" y="3356992"/>
            <a:ext cx="3096344" cy="15841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Клинические руководства, стандарты медицинской помощи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783112" y="2780928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6535640" y="2780928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ая стрелка влево/вправо 11"/>
          <p:cNvSpPr/>
          <p:nvPr/>
        </p:nvSpPr>
        <p:spPr>
          <a:xfrm>
            <a:off x="4211960" y="3808464"/>
            <a:ext cx="720080" cy="484632"/>
          </a:xfrm>
          <a:prstGeom prst="leftRightArrow">
            <a:avLst/>
          </a:prstGeom>
          <a:solidFill>
            <a:schemeClr val="tx2">
              <a:lumMod val="20000"/>
              <a:lumOff val="8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4332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КСГ – один из возможных инструментов рационального расходования ресурсов здравоохранения</a:t>
            </a:r>
          </a:p>
          <a:p>
            <a:endParaRPr lang="ru-RU" dirty="0"/>
          </a:p>
          <a:p>
            <a:r>
              <a:rPr lang="ru-RU" dirty="0" smtClean="0"/>
              <a:t>Внедрение КСГ всегда сопровождается мероприятиями по контролю и повышению качества медицинской помощи </a:t>
            </a:r>
          </a:p>
          <a:p>
            <a:endParaRPr lang="ru-RU" dirty="0"/>
          </a:p>
          <a:p>
            <a:r>
              <a:rPr lang="ru-RU" dirty="0" smtClean="0"/>
              <a:t>Внедрение КСГ – процесс параллельный стандартизации медицинской помощи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4454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4164</TotalTime>
  <Words>2301</Words>
  <Application>Microsoft Office PowerPoint</Application>
  <PresentationFormat>Экран (4:3)</PresentationFormat>
  <Paragraphs>521</Paragraphs>
  <Slides>45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Тема Office</vt:lpstr>
      <vt:lpstr>ГРУППИРОВКА ПАЦИЕНТОВ В РОССИЙСКОЙ МОДЕЛИ КСГ.  КОНТРОЛЬ КАЧЕСТВА МЕДИЦИНСКОЙ ПОМОЩИ </vt:lpstr>
      <vt:lpstr>Презентация PowerPoint</vt:lpstr>
      <vt:lpstr>Простая группировка, действующая в 2012-2013 гг.: всего 187 групп</vt:lpstr>
      <vt:lpstr>Номенклатура медицинских услуг (приказ Минздравсоцразвития России от 27 декабря 2011 г. N 1664н)</vt:lpstr>
      <vt:lpstr>Расшифровка содержания КСГ (примеры)</vt:lpstr>
      <vt:lpstr>Алгоритм группировки</vt:lpstr>
      <vt:lpstr>Алгоритм группировки: терапевтические группы</vt:lpstr>
      <vt:lpstr>Алгоритм группировки: хирургическая или терапевтическая группа</vt:lpstr>
      <vt:lpstr>Алгоритм группировки: хирургическая или терапевтическая группа</vt:lpstr>
      <vt:lpstr>Алгоритм группировки: хирургическая или терапевтическая группа</vt:lpstr>
      <vt:lpstr>Действующая группировка: создание  (2012-2013)</vt:lpstr>
      <vt:lpstr>Презентация PowerPoint</vt:lpstr>
      <vt:lpstr>Презентация PowerPoint</vt:lpstr>
      <vt:lpstr>Презентация PowerPoint</vt:lpstr>
      <vt:lpstr>РАСПРЕДЕЛЕНИЕ ПО ДЛИТЕЛЬНОСТИ ПРЕБЫВАНИЯ: ПРИМЕРЫ</vt:lpstr>
      <vt:lpstr>Презентация PowerPoint</vt:lpstr>
      <vt:lpstr>Определение категорий сложности операций: разнообразие мнений</vt:lpstr>
      <vt:lpstr>Обновленная модель КСГ  (разработка 2013 г., внедрение 2014 г.)</vt:lpstr>
      <vt:lpstr>ПОЛИТРАВМА (ВК 4,9)  (тяжелая множественная и сочетанная травма)</vt:lpstr>
      <vt:lpstr>Политравма</vt:lpstr>
      <vt:lpstr>Презентация PowerPoint</vt:lpstr>
      <vt:lpstr>ОНКОЛОГИЯ</vt:lpstr>
      <vt:lpstr>Комбинированная группа: острые лейкозы у детей</vt:lpstr>
      <vt:lpstr>НЕОНАТОЛОГИЯ</vt:lpstr>
      <vt:lpstr>Исключения ряда услуг из классификационных критериев</vt:lpstr>
      <vt:lpstr>Часто задаваемый вопрос: реанимация</vt:lpstr>
      <vt:lpstr>Включение высокотехнологичной помощи (ВМП) в КСГ</vt:lpstr>
      <vt:lpstr>Отсутствует единообразие в принципах классификации на уровне отдельных услуг  </vt:lpstr>
      <vt:lpstr>Нет однозначного критерия отнесения к ВМП:</vt:lpstr>
      <vt:lpstr>Региональные особенности</vt:lpstr>
      <vt:lpstr>Совершенствование группировки в 2014 г.</vt:lpstr>
      <vt:lpstr>Доработка Номенклатуры</vt:lpstr>
      <vt:lpstr>Номенклатура  (приказ Минздрава России от 28 октября 2013 г. N 794н)</vt:lpstr>
      <vt:lpstr>Перспективы дальнейшего развития группировки</vt:lpstr>
      <vt:lpstr>Перспективы дальнейшего развития группировки</vt:lpstr>
      <vt:lpstr>Объективный классификационный критерий</vt:lpstr>
      <vt:lpstr>Развитие КСГ: дополнительно</vt:lpstr>
      <vt:lpstr>Заключение</vt:lpstr>
      <vt:lpstr>КСГ и качество медицинской помощи</vt:lpstr>
      <vt:lpstr>Презентация PowerPoint</vt:lpstr>
      <vt:lpstr>ПОТЕНЦИАЛЬНЫЕ РЕЗУЛЬТАТЫ ВНЕДРЕНИЯ КСГ</vt:lpstr>
      <vt:lpstr>Мероприятия по управлению качеством: зарубежный опыт </vt:lpstr>
      <vt:lpstr>Мероприятия по контролю  качества медицинской помощи при внедрении КСГ</vt:lpstr>
      <vt:lpstr>КСГ, клинические руководства, стандарты</vt:lpstr>
      <vt:lpstr>ИТОГО: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Российская модель КСГ: проблемы группировки</dc:title>
  <dc:creator>Авксентьева</dc:creator>
  <cp:lastModifiedBy>Авксентьева</cp:lastModifiedBy>
  <cp:revision>221</cp:revision>
  <dcterms:created xsi:type="dcterms:W3CDTF">2013-10-27T11:47:01Z</dcterms:created>
  <dcterms:modified xsi:type="dcterms:W3CDTF">2014-05-14T05:23:12Z</dcterms:modified>
</cp:coreProperties>
</file>